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1383" r:id="rId3"/>
    <p:sldId id="1358" r:id="rId4"/>
    <p:sldId id="1384" r:id="rId5"/>
    <p:sldId id="1385" r:id="rId6"/>
    <p:sldId id="1386" r:id="rId7"/>
    <p:sldId id="1387" r:id="rId8"/>
    <p:sldId id="1388" r:id="rId9"/>
    <p:sldId id="1389" r:id="rId10"/>
    <p:sldId id="1390" r:id="rId11"/>
    <p:sldId id="1391" r:id="rId12"/>
    <p:sldId id="1392" r:id="rId13"/>
    <p:sldId id="1393" r:id="rId14"/>
    <p:sldId id="1369" r:id="rId15"/>
    <p:sldId id="1370" r:id="rId16"/>
    <p:sldId id="1371" r:id="rId17"/>
    <p:sldId id="1372" r:id="rId18"/>
    <p:sldId id="1373" r:id="rId19"/>
    <p:sldId id="1374" r:id="rId20"/>
    <p:sldId id="1375" r:id="rId21"/>
    <p:sldId id="1376" r:id="rId22"/>
    <p:sldId id="1377" r:id="rId23"/>
    <p:sldId id="1378" r:id="rId24"/>
    <p:sldId id="1379" r:id="rId25"/>
    <p:sldId id="1380" r:id="rId26"/>
    <p:sldId id="1218" r:id="rId27"/>
    <p:sldId id="1219" r:id="rId28"/>
    <p:sldId id="1220" r:id="rId29"/>
    <p:sldId id="1381" r:id="rId30"/>
    <p:sldId id="1382" r:id="rId31"/>
    <p:sldId id="1264" r:id="rId32"/>
    <p:sldId id="1222" r:id="rId33"/>
    <p:sldId id="1349" r:id="rId34"/>
    <p:sldId id="1399" r:id="rId35"/>
    <p:sldId id="1334" r:id="rId36"/>
    <p:sldId id="1227" r:id="rId37"/>
    <p:sldId id="1228" r:id="rId38"/>
    <p:sldId id="1271" r:id="rId39"/>
    <p:sldId id="1230" r:id="rId40"/>
    <p:sldId id="1231" r:id="rId41"/>
    <p:sldId id="1236" r:id="rId42"/>
    <p:sldId id="1235" r:id="rId43"/>
    <p:sldId id="1233" r:id="rId44"/>
    <p:sldId id="1312" r:id="rId45"/>
    <p:sldId id="1316" r:id="rId46"/>
    <p:sldId id="1317" r:id="rId47"/>
    <p:sldId id="1323" r:id="rId48"/>
    <p:sldId id="1327" r:id="rId49"/>
    <p:sldId id="1326" r:id="rId50"/>
    <p:sldId id="1328" r:id="rId51"/>
    <p:sldId id="1329" r:id="rId52"/>
    <p:sldId id="1330" r:id="rId53"/>
    <p:sldId id="1394" r:id="rId54"/>
    <p:sldId id="1395" r:id="rId55"/>
    <p:sldId id="1396" r:id="rId56"/>
    <p:sldId id="1397" r:id="rId57"/>
    <p:sldId id="1398" r:id="rId58"/>
    <p:sldId id="1248" r:id="rId59"/>
  </p:sldIdLst>
  <p:sldSz cx="9144000" cy="6858000" type="screen4x3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FE6B5"/>
    <a:srgbClr val="FDFDFD"/>
    <a:srgbClr val="FFFFFF"/>
    <a:srgbClr val="2A40E2"/>
    <a:srgbClr val="02E3EE"/>
    <a:srgbClr val="233AE1"/>
    <a:srgbClr val="1C31CA"/>
    <a:srgbClr val="728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799" autoAdjust="0"/>
  </p:normalViewPr>
  <p:slideViewPr>
    <p:cSldViewPr>
      <p:cViewPr varScale="1">
        <p:scale>
          <a:sx n="133" d="100"/>
          <a:sy n="133" d="100"/>
        </p:scale>
        <p:origin x="33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2" d="100"/>
        <a:sy n="102" d="100"/>
      </p:scale>
      <p:origin x="0" y="-68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f(x)</c:v>
                </c:pt>
              </c:strCache>
            </c:strRef>
          </c:tx>
          <c:marker>
            <c:symbol val="none"/>
          </c:marker>
          <c:xVal>
            <c:numRef>
              <c:f>Sheet1!$A$4:$A$20</c:f>
              <c:numCache>
                <c:formatCode>General</c:formatCode>
                <c:ptCount val="17"/>
                <c:pt idx="0">
                  <c:v>1E-3</c:v>
                </c:pt>
                <c:pt idx="1">
                  <c:v>0.01</c:v>
                </c:pt>
                <c:pt idx="2">
                  <c:v>0.02</c:v>
                </c:pt>
                <c:pt idx="3">
                  <c:v>0.04</c:v>
                </c:pt>
                <c:pt idx="4">
                  <c:v>0.08</c:v>
                </c:pt>
                <c:pt idx="5">
                  <c:v>0.16</c:v>
                </c:pt>
                <c:pt idx="6">
                  <c:v>0.32</c:v>
                </c:pt>
                <c:pt idx="7">
                  <c:v>0.64</c:v>
                </c:pt>
                <c:pt idx="8">
                  <c:v>1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  <c:pt idx="12">
                  <c:v>5</c:v>
                </c:pt>
                <c:pt idx="13">
                  <c:v>6</c:v>
                </c:pt>
                <c:pt idx="14">
                  <c:v>7</c:v>
                </c:pt>
                <c:pt idx="15">
                  <c:v>8</c:v>
                </c:pt>
                <c:pt idx="16">
                  <c:v>10</c:v>
                </c:pt>
              </c:numCache>
            </c:numRef>
          </c:xVal>
          <c:yVal>
            <c:numRef>
              <c:f>Sheet1!$B$4:$B$20</c:f>
              <c:numCache>
                <c:formatCode>General</c:formatCode>
                <c:ptCount val="17"/>
                <c:pt idx="0">
                  <c:v>0.99900049983337502</c:v>
                </c:pt>
                <c:pt idx="1">
                  <c:v>0.990049833749168</c:v>
                </c:pt>
                <c:pt idx="2">
                  <c:v>0.98019867330675503</c:v>
                </c:pt>
                <c:pt idx="3">
                  <c:v>0.96078943915232295</c:v>
                </c:pt>
                <c:pt idx="4">
                  <c:v>0.92311634638663598</c:v>
                </c:pt>
                <c:pt idx="5">
                  <c:v>0.85214378896621101</c:v>
                </c:pt>
                <c:pt idx="6">
                  <c:v>0.72614903707369105</c:v>
                </c:pt>
                <c:pt idx="7">
                  <c:v>0.52729242404304899</c:v>
                </c:pt>
                <c:pt idx="8">
                  <c:v>0.367879441171442</c:v>
                </c:pt>
                <c:pt idx="9">
                  <c:v>0.13533528323661301</c:v>
                </c:pt>
                <c:pt idx="10">
                  <c:v>4.9787068367863903E-2</c:v>
                </c:pt>
                <c:pt idx="11">
                  <c:v>1.8315638888734199E-2</c:v>
                </c:pt>
                <c:pt idx="12">
                  <c:v>6.7379469990854601E-3</c:v>
                </c:pt>
                <c:pt idx="13">
                  <c:v>2.4787521766663598E-3</c:v>
                </c:pt>
                <c:pt idx="14">
                  <c:v>9.1188196555451603E-4</c:v>
                </c:pt>
                <c:pt idx="15">
                  <c:v>3.3546262790251202E-4</c:v>
                </c:pt>
                <c:pt idx="16">
                  <c:v>4.5399929762484902E-5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575-483C-9093-08F63EC7FD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21652928"/>
        <c:axId val="-704138384"/>
      </c:scatterChart>
      <c:valAx>
        <c:axId val="-721652928"/>
        <c:scaling>
          <c:orientation val="minMax"/>
          <c:max val="10"/>
        </c:scaling>
        <c:delete val="0"/>
        <c:axPos val="b"/>
        <c:numFmt formatCode="General" sourceLinked="1"/>
        <c:majorTickMark val="out"/>
        <c:minorTickMark val="none"/>
        <c:tickLblPos val="nextTo"/>
        <c:crossAx val="-704138384"/>
        <c:crosses val="autoZero"/>
        <c:crossBetween val="midCat"/>
      </c:valAx>
      <c:valAx>
        <c:axId val="-704138384"/>
        <c:scaling>
          <c:orientation val="minMax"/>
          <c:max val="1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72165292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4405313" y="6956425"/>
            <a:ext cx="792162" cy="27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15" tIns="46997" rIns="92315" bIns="46997">
            <a:spAutoFit/>
          </a:bodyPr>
          <a:lstStyle>
            <a:lvl1pPr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300" b="0"/>
              <a:t>Page </a:t>
            </a:r>
            <a:fld id="{FD2DE7E3-8D7A-4526-A176-8CFA392503A6}" type="slidenum">
              <a:rPr lang="en-US" altLang="en-US" sz="1300" b="0"/>
              <a:pPr algn="ctr">
                <a:lnSpc>
                  <a:spcPct val="90000"/>
                </a:lnSpc>
              </a:pPr>
              <a:t>‹#›</a:t>
            </a:fld>
            <a:endParaRPr lang="en-US" altLang="en-US" sz="1300" b="0"/>
          </a:p>
        </p:txBody>
      </p:sp>
    </p:spTree>
    <p:extLst>
      <p:ext uri="{BB962C8B-B14F-4D97-AF65-F5344CB8AC3E}">
        <p14:creationId xmlns:p14="http://schemas.microsoft.com/office/powerpoint/2010/main" val="1477052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4405313" y="6956425"/>
            <a:ext cx="792162" cy="27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15" tIns="46997" rIns="92315" bIns="46997">
            <a:spAutoFit/>
          </a:bodyPr>
          <a:lstStyle>
            <a:lvl1pPr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300" b="0"/>
              <a:t>Page </a:t>
            </a:r>
            <a:fld id="{0E64EEA1-AFA6-4CAA-BE2D-4997FDEED64A}" type="slidenum">
              <a:rPr lang="en-US" altLang="en-US" sz="1300" b="0"/>
              <a:pPr algn="ctr">
                <a:lnSpc>
                  <a:spcPct val="90000"/>
                </a:lnSpc>
              </a:pPr>
              <a:t>‹#›</a:t>
            </a:fld>
            <a:endParaRPr lang="en-US" altLang="en-US" sz="1300" b="0"/>
          </a:p>
        </p:txBody>
      </p:sp>
      <p:sp>
        <p:nvSpPr>
          <p:cNvPr id="5120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7688"/>
            <a:ext cx="3659188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38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72" tIns="46997" rIns="95672" bIns="469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45314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9759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44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5938" y="4343798"/>
            <a:ext cx="5910036" cy="4115594"/>
          </a:xfrm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33" tIns="46977" rIns="95633" bIns="46977"/>
          <a:lstStyle/>
          <a:p>
            <a:r>
              <a:rPr lang="en-US">
                <a:latin typeface="Comic Sans MS" charset="0"/>
              </a:rPr>
              <a:t>As far as rotational latency is concerned, most disks rotate at 3,600 RPM or approximately 16 ms per revolution.</a:t>
            </a:r>
          </a:p>
          <a:p>
            <a:r>
              <a:rPr lang="en-US">
                <a:latin typeface="Comic Sans MS" charset="0"/>
              </a:rPr>
              <a:t>Since on average, the information you desired is half way around the disk, the average rotational latency will be 8ms.</a:t>
            </a:r>
          </a:p>
          <a:p>
            <a:r>
              <a:rPr lang="en-US">
                <a:latin typeface="Comic Sans MS" charset="0"/>
              </a:rPr>
              <a:t>The transfer time is a function of transfer size, rotation speed, and recording density.</a:t>
            </a:r>
          </a:p>
          <a:p>
            <a:r>
              <a:rPr lang="en-US">
                <a:latin typeface="Comic Sans MS" charset="0"/>
              </a:rPr>
              <a:t>The typical transfer speed is 2 to 4 MB per second.</a:t>
            </a:r>
          </a:p>
          <a:p>
            <a:r>
              <a:rPr lang="en-US">
                <a:latin typeface="Comic Sans MS" charset="0"/>
              </a:rPr>
              <a:t>Notice that the transfer time is much faster than the rotational latency and seek time.</a:t>
            </a:r>
          </a:p>
          <a:p>
            <a:r>
              <a:rPr lang="en-US">
                <a:latin typeface="Comic Sans MS" charset="0"/>
              </a:rPr>
              <a:t>This is similar to the DRAM situation where the DRAM access time is much shorter than the DRAM cycle time.</a:t>
            </a:r>
          </a:p>
          <a:p>
            <a:r>
              <a:rPr lang="en-US">
                <a:latin typeface="Comic Sans MS" charset="0"/>
              </a:rPr>
              <a:t>***** Do anybody remember what we did to take advantage of the short access time versus cycle time?  Well, we interleave!</a:t>
            </a:r>
          </a:p>
          <a:p>
            <a:endParaRPr lang="en-US">
              <a:latin typeface="Comic Sans MS" charset="0"/>
            </a:endParaRPr>
          </a:p>
          <a:p>
            <a:r>
              <a:rPr lang="en-US">
                <a:latin typeface="Comic Sans MS" charset="0"/>
              </a:rPr>
              <a:t>New International Disk Drive, Equipment, and Materials Association standard is 4KB sectors instead of 512 byte sectors</a:t>
            </a:r>
          </a:p>
          <a:p>
            <a:endParaRPr lang="en-US">
              <a:latin typeface="Comic Sans MS" charset="0"/>
            </a:endParaRPr>
          </a:p>
          <a:p>
            <a:r>
              <a:rPr lang="en-US">
                <a:latin typeface="Comic Sans MS" charset="0"/>
              </a:rPr>
              <a:t>+2 = 36 min. (Y:16)</a:t>
            </a:r>
          </a:p>
        </p:txBody>
      </p:sp>
      <p:sp>
        <p:nvSpPr>
          <p:cNvPr id="6041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588963"/>
            <a:ext cx="4549775" cy="3413125"/>
          </a:xfrm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963699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840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774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351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310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310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44097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22313" y="3475038"/>
            <a:ext cx="8274050" cy="3292475"/>
          </a:xfrm>
          <a:noFill/>
        </p:spPr>
        <p:txBody>
          <a:bodyPr lIns="95638" tIns="46979" rIns="95638" bIns="46979"/>
          <a:lstStyle/>
          <a:p>
            <a:r>
              <a:rPr lang="en-US" altLang="en-US" smtClean="0"/>
              <a:t>Old and New Testament by Kleirock</a:t>
            </a:r>
          </a:p>
          <a:p>
            <a:r>
              <a:rPr lang="en-US" altLang="en-US" smtClean="0"/>
              <a:t>Regret skipping as grad student</a:t>
            </a:r>
          </a:p>
        </p:txBody>
      </p:sp>
      <p:sp>
        <p:nvSpPr>
          <p:cNvPr id="5222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90850" y="471488"/>
            <a:ext cx="3640138" cy="2730500"/>
          </a:xfrm>
          <a:ln cap="flat"/>
        </p:spPr>
      </p:sp>
    </p:spTree>
    <p:extLst>
      <p:ext uri="{BB962C8B-B14F-4D97-AF65-F5344CB8AC3E}">
        <p14:creationId xmlns:p14="http://schemas.microsoft.com/office/powerpoint/2010/main" val="3359664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EA79720-2A07-2A4E-8EBA-8106CEA8CF32}" type="slidenum">
              <a:rPr lang="en-US" sz="1300" b="0">
                <a:latin typeface="Times New Roman" charset="0"/>
              </a:rPr>
              <a:pPr eaLnBrk="1" hangingPunct="1"/>
              <a:t>44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4975" y="550863"/>
            <a:ext cx="3654425" cy="2741612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327" y="3473752"/>
            <a:ext cx="7042547" cy="3291115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97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8E9C61-22B5-E044-A75E-B0C7F774FE4E}" type="slidenum">
              <a:rPr lang="en-US" sz="1300" b="0">
                <a:latin typeface="Times New Roman" charset="0"/>
              </a:rPr>
              <a:pPr eaLnBrk="1" hangingPunct="1"/>
              <a:t>45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4975" y="550863"/>
            <a:ext cx="3654425" cy="2741612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327" y="3473752"/>
            <a:ext cx="7042547" cy="3291115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8E9C61-22B5-E044-A75E-B0C7F774FE4E}" type="slidenum">
              <a:rPr lang="en-US" sz="1300" b="0">
                <a:latin typeface="Times New Roman" charset="0"/>
              </a:rPr>
              <a:pPr eaLnBrk="1" hangingPunct="1"/>
              <a:t>46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4975" y="550863"/>
            <a:ext cx="3654425" cy="2741612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327" y="3473752"/>
            <a:ext cx="7042547" cy="3291115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8E9C61-22B5-E044-A75E-B0C7F774FE4E}" type="slidenum">
              <a:rPr lang="en-US" sz="1300" b="0">
                <a:latin typeface="Times New Roman" charset="0"/>
              </a:rPr>
              <a:pPr eaLnBrk="1" hangingPunct="1"/>
              <a:t>47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4975" y="550863"/>
            <a:ext cx="3654425" cy="2741612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327" y="3473752"/>
            <a:ext cx="7042547" cy="3291115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8E9C61-22B5-E044-A75E-B0C7F774FE4E}" type="slidenum">
              <a:rPr lang="en-US" sz="1300" b="0">
                <a:latin typeface="Times New Roman" charset="0"/>
              </a:rPr>
              <a:pPr eaLnBrk="1" hangingPunct="1"/>
              <a:t>48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4975" y="550863"/>
            <a:ext cx="3654425" cy="2741612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327" y="3473752"/>
            <a:ext cx="7042547" cy="3291115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8E9C61-22B5-E044-A75E-B0C7F774FE4E}" type="slidenum">
              <a:rPr lang="en-US" sz="1300" b="0">
                <a:latin typeface="Times New Roman" charset="0"/>
              </a:rPr>
              <a:pPr eaLnBrk="1" hangingPunct="1"/>
              <a:t>49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4975" y="550863"/>
            <a:ext cx="3654425" cy="2741612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327" y="3473752"/>
            <a:ext cx="7042547" cy="3291115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8E9C61-22B5-E044-A75E-B0C7F774FE4E}" type="slidenum">
              <a:rPr lang="en-US" sz="1300" b="0">
                <a:latin typeface="Times New Roman" charset="0"/>
              </a:rPr>
              <a:pPr eaLnBrk="1" hangingPunct="1"/>
              <a:t>50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4975" y="550863"/>
            <a:ext cx="3654425" cy="2741612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327" y="3473752"/>
            <a:ext cx="7042547" cy="3291115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8E9C61-22B5-E044-A75E-B0C7F774FE4E}" type="slidenum">
              <a:rPr lang="en-US" sz="1300" b="0">
                <a:latin typeface="Times New Roman" charset="0"/>
              </a:rPr>
              <a:pPr eaLnBrk="1" hangingPunct="1"/>
              <a:t>51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4975" y="550863"/>
            <a:ext cx="3654425" cy="2741612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327" y="3473752"/>
            <a:ext cx="7042547" cy="3291115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8E9C61-22B5-E044-A75E-B0C7F774FE4E}" type="slidenum">
              <a:rPr lang="en-US" sz="1300" b="0">
                <a:latin typeface="Times New Roman" charset="0"/>
              </a:rPr>
              <a:pPr eaLnBrk="1" hangingPunct="1"/>
              <a:t>52</a:t>
            </a:fld>
            <a:endParaRPr lang="en-US" sz="1300" b="0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74975" y="550863"/>
            <a:ext cx="3654425" cy="2741612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79327" y="3473752"/>
            <a:ext cx="7042547" cy="3291115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531091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20739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37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97793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13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06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5938" y="4343798"/>
            <a:ext cx="5910036" cy="4115594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52" tIns="46986" rIns="95652" bIns="46986"/>
          <a:lstStyle/>
          <a:p>
            <a:r>
              <a:rPr lang="en-US" dirty="0"/>
              <a:t>After the OS has issued a command to the I/O device either via a special I/O instruction or by writing to a location in the I/O address space,  the OS needs to be notified when:</a:t>
            </a:r>
          </a:p>
          <a:p>
            <a:r>
              <a:rPr lang="en-US" dirty="0"/>
              <a:t>(a) The I/O device has completed the operation.</a:t>
            </a:r>
          </a:p>
          <a:p>
            <a:r>
              <a:rPr lang="en-US" dirty="0"/>
              <a:t>(b) Or when the I/O device has encountered an error.</a:t>
            </a:r>
          </a:p>
          <a:p>
            <a:r>
              <a:rPr lang="en-US" dirty="0"/>
              <a:t>This can be accomplished in two different ways: Polling and I/O interrupt.</a:t>
            </a:r>
          </a:p>
          <a:p>
            <a:endParaRPr lang="en-US" dirty="0"/>
          </a:p>
          <a:p>
            <a:r>
              <a:rPr lang="en-US" dirty="0"/>
              <a:t>+1 = 58 min. (Y:38)</a:t>
            </a:r>
          </a:p>
        </p:txBody>
      </p:sp>
      <p:sp>
        <p:nvSpPr>
          <p:cNvPr id="7065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588963"/>
            <a:ext cx="4549775" cy="3413125"/>
          </a:xfrm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443714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9916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48162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omic Sans MS" charset="0"/>
              </a:rPr>
              <a:t>Winchester disk drives developed by IBM: 1973 first drive</a:t>
            </a:r>
          </a:p>
          <a:p>
            <a:r>
              <a:rPr lang="en-US">
                <a:latin typeface="Comic Sans MS" charset="0"/>
              </a:rPr>
              <a:t>Uses </a:t>
            </a:r>
            <a:r>
              <a:rPr lang="ja-JP" altLang="en-US">
                <a:latin typeface="Comic Sans MS" charset="0"/>
              </a:rPr>
              <a:t>“</a:t>
            </a:r>
            <a:r>
              <a:rPr lang="en-US" altLang="ja-JP">
                <a:latin typeface="Comic Sans MS" charset="0"/>
              </a:rPr>
              <a:t>sealed</a:t>
            </a:r>
            <a:r>
              <a:rPr lang="ja-JP" altLang="en-US">
                <a:latin typeface="Comic Sans MS" charset="0"/>
              </a:rPr>
              <a:t>”</a:t>
            </a:r>
            <a:r>
              <a:rPr lang="en-US" altLang="ja-JP">
                <a:latin typeface="Comic Sans MS" charset="0"/>
              </a:rPr>
              <a:t> assembly with heads floating on air bearings – Bernoulli effect</a:t>
            </a:r>
            <a:endParaRPr lang="en-US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17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8155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973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52400"/>
            <a:ext cx="19812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912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1645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6376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78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3356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99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Gill Sans" charset="0"/>
                <a:ea typeface="Gill Sans" charset="0"/>
                <a:cs typeface="Gill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Gill Sans" charset="0"/>
                <a:ea typeface="Gill Sans" charset="0"/>
                <a:cs typeface="Gill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88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6949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39877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753463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45497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52400"/>
            <a:ext cx="716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smtClean="0"/>
              <a:t>Body Text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7971861" y="6551613"/>
            <a:ext cx="939341" cy="30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lang="en-US" altLang="en-US" sz="1400" b="0" i="0" dirty="0" err="1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Lec</a:t>
            </a:r>
            <a:r>
              <a:rPr lang="en-US" altLang="en-US" sz="1400" b="0" i="0" dirty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en-US" sz="1400" b="0" i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17.</a:t>
            </a:r>
            <a:fld id="{6456B83E-17D0-4CDF-84AD-C8A97BEB5271}" type="slidenum">
              <a:rPr lang="en-US" altLang="en-US" sz="1400" b="0" i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pPr algn="ctr"/>
              <a:t>‹#›</a:t>
            </a:fld>
            <a:endParaRPr lang="en-US" altLang="en-US" sz="1400" b="0" i="0" dirty="0">
              <a:solidFill>
                <a:srgbClr val="2A40E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0" y="6550025"/>
            <a:ext cx="979733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i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3/31/2020</a:t>
            </a: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990600" y="685800"/>
            <a:ext cx="71628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3003313" y="6550025"/>
            <a:ext cx="3137375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i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Kubiatowicz CS162 © UCB Fall 2020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rgbClr val="2A40E2"/>
          </a:solidFill>
          <a:latin typeface="Gill Sans" charset="0"/>
          <a:ea typeface="Gill Sans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2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lid-state_driv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eb2.uwindsor.ca/math/hlynka/qonline.html" TargetMode="External"/><Relationship Id="rId2" Type="http://schemas.openxmlformats.org/officeDocument/2006/relationships/hyperlink" Target="https://cs162.eecs.berkeley.edu/static/readings/patterson_queue.pdf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066800"/>
            <a:ext cx="7848600" cy="2286000"/>
          </a:xfrm>
          <a:noFill/>
        </p:spPr>
        <p:txBody>
          <a:bodyPr/>
          <a:lstStyle/>
          <a:p>
            <a:r>
              <a:rPr lang="en-US" altLang="en-US" sz="3000" dirty="0" smtClean="0"/>
              <a:t>CS162</a:t>
            </a:r>
            <a:br>
              <a:rPr lang="en-US" altLang="en-US" sz="3000" dirty="0" smtClean="0"/>
            </a:br>
            <a:r>
              <a:rPr lang="en-US" altLang="en-US" sz="3000" dirty="0" smtClean="0"/>
              <a:t>Operating Systems and</a:t>
            </a:r>
            <a:br>
              <a:rPr lang="en-US" altLang="en-US" sz="3000" dirty="0" smtClean="0"/>
            </a:br>
            <a:r>
              <a:rPr lang="en-US" altLang="en-US" sz="3000" dirty="0" smtClean="0"/>
              <a:t>Systems Programming</a:t>
            </a:r>
            <a:br>
              <a:rPr lang="en-US" altLang="en-US" sz="3000" dirty="0" smtClean="0"/>
            </a:br>
            <a:r>
              <a:rPr lang="en-US" altLang="en-US" sz="3000" dirty="0" smtClean="0"/>
              <a:t>Lecture 17</a:t>
            </a:r>
            <a:br>
              <a:rPr lang="en-US" altLang="en-US" sz="3000" dirty="0" smtClean="0"/>
            </a:br>
            <a:r>
              <a:rPr lang="en-US" altLang="en-US" sz="3000" dirty="0" smtClean="0"/>
              <a:t> </a:t>
            </a:r>
            <a:br>
              <a:rPr lang="en-US" altLang="en-US" sz="3000" dirty="0" smtClean="0"/>
            </a:br>
            <a:r>
              <a:rPr lang="en-US" altLang="en-US" sz="3000" dirty="0" smtClean="0"/>
              <a:t>Performance</a:t>
            </a:r>
            <a:br>
              <a:rPr lang="en-US" altLang="en-US" sz="3000" dirty="0" smtClean="0"/>
            </a:br>
            <a:r>
              <a:rPr lang="en-US" altLang="en-US" sz="3000" dirty="0" smtClean="0"/>
              <a:t>Storage Devices, Queueing Theory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191000"/>
            <a:ext cx="8001000" cy="1447800"/>
          </a:xfrm>
          <a:noFill/>
        </p:spPr>
        <p:txBody>
          <a:bodyPr/>
          <a:lstStyle/>
          <a:p>
            <a:pPr marL="285750" indent="-285750"/>
            <a:r>
              <a:rPr lang="en-US" altLang="en-US" dirty="0" smtClean="0"/>
              <a:t>May 31</a:t>
            </a:r>
            <a:r>
              <a:rPr lang="en-US" altLang="en-US" baseline="30000" dirty="0" smtClean="0"/>
              <a:t>st</a:t>
            </a:r>
            <a:r>
              <a:rPr lang="en-US" altLang="en-US" dirty="0" smtClean="0"/>
              <a:t>, 2020</a:t>
            </a:r>
          </a:p>
          <a:p>
            <a:pPr marL="285750" indent="-285750"/>
            <a:r>
              <a:rPr lang="en-US" altLang="en-US" dirty="0" smtClean="0"/>
              <a:t>Prof. John Kubiatowicz</a:t>
            </a:r>
            <a:endParaRPr lang="en-US" altLang="en-US" dirty="0"/>
          </a:p>
          <a:p>
            <a:pPr marL="285750" indent="-285750"/>
            <a:r>
              <a:rPr lang="en-US" altLang="en-US" dirty="0" smtClean="0"/>
              <a:t>http://cs162.eecs.Berkeley.edu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(Fast Network)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8991600" cy="6019800"/>
          </a:xfrm>
        </p:spPr>
        <p:txBody>
          <a:bodyPr>
            <a:normAutofit fontScale="92500"/>
          </a:bodyPr>
          <a:lstStyle/>
          <a:p>
            <a:r>
              <a:rPr lang="en-US" dirty="0"/>
              <a:t>Consider a 1 Gb/s link (</a:t>
            </a:r>
            <a:r>
              <a:rPr lang="en-US" dirty="0" smtClean="0"/>
              <a:t>BW </a:t>
            </a:r>
            <a:r>
              <a:rPr lang="en-US" dirty="0"/>
              <a:t>= 125 MB/s)</a:t>
            </a:r>
          </a:p>
          <a:p>
            <a:pPr lvl="1"/>
            <a:r>
              <a:rPr lang="en-US" dirty="0"/>
              <a:t>With a startup cost S = 1 </a:t>
            </a:r>
            <a:r>
              <a:rPr lang="en-US" dirty="0" err="1"/>
              <a:t>ms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 smtClean="0"/>
              <a:t>Latency(</a:t>
            </a:r>
            <a:r>
              <a:rPr lang="en-US" i="1" dirty="0" smtClean="0"/>
              <a:t>b</a:t>
            </a:r>
            <a:r>
              <a:rPr lang="en-US" dirty="0" smtClean="0"/>
              <a:t>) </a:t>
            </a:r>
            <a:r>
              <a:rPr lang="en-US" dirty="0"/>
              <a:t>= S + </a:t>
            </a:r>
            <a:r>
              <a:rPr lang="en-US" i="1" dirty="0" smtClean="0"/>
              <a:t>b</a:t>
            </a:r>
            <a:r>
              <a:rPr lang="en-US" dirty="0" smtClean="0"/>
              <a:t>/BW</a:t>
            </a:r>
            <a:endParaRPr lang="en-US" dirty="0"/>
          </a:p>
          <a:p>
            <a:pPr lvl="1"/>
            <a:r>
              <a:rPr lang="en-US" dirty="0"/>
              <a:t>Bandwidth = </a:t>
            </a:r>
            <a:r>
              <a:rPr lang="en-US" i="1" dirty="0" smtClean="0"/>
              <a:t>b</a:t>
            </a:r>
            <a:r>
              <a:rPr lang="en-US" dirty="0" smtClean="0"/>
              <a:t>/(</a:t>
            </a:r>
            <a:r>
              <a:rPr lang="en-US" dirty="0"/>
              <a:t>S + </a:t>
            </a:r>
            <a:r>
              <a:rPr lang="en-US" i="1" dirty="0" smtClean="0"/>
              <a:t>b</a:t>
            </a:r>
            <a:r>
              <a:rPr lang="en-US" dirty="0" smtClean="0"/>
              <a:t>/BW) </a:t>
            </a:r>
            <a:r>
              <a:rPr lang="en-US" dirty="0"/>
              <a:t>= </a:t>
            </a:r>
            <a:r>
              <a:rPr lang="en-US" dirty="0" err="1" smtClean="0"/>
              <a:t>BW</a:t>
            </a:r>
            <a:r>
              <a:rPr lang="en-US" dirty="0" err="1" smtClean="0">
                <a:sym typeface="Symbol" panose="05050102010706020507" pitchFamily="18" charset="2"/>
              </a:rPr>
              <a:t></a:t>
            </a:r>
            <a:r>
              <a:rPr lang="en-US" i="1" dirty="0" err="1" smtClean="0"/>
              <a:t>b</a:t>
            </a:r>
            <a:r>
              <a:rPr lang="en-US" dirty="0" smtClean="0"/>
              <a:t>/(BW</a:t>
            </a:r>
            <a:r>
              <a:rPr lang="en-US" dirty="0" smtClean="0">
                <a:sym typeface="Symbol" panose="05050102010706020507" pitchFamily="18" charset="2"/>
              </a:rPr>
              <a:t></a:t>
            </a:r>
            <a:r>
              <a:rPr lang="en-US" dirty="0" smtClean="0"/>
              <a:t>S </a:t>
            </a:r>
            <a:r>
              <a:rPr lang="en-US" dirty="0"/>
              <a:t>+ </a:t>
            </a:r>
            <a:r>
              <a:rPr lang="en-US" i="1" dirty="0" smtClean="0"/>
              <a:t>b</a:t>
            </a:r>
            <a:r>
              <a:rPr lang="en-US" dirty="0" smtClean="0"/>
              <a:t>) </a:t>
            </a:r>
            <a:r>
              <a:rPr lang="en-US" dirty="0"/>
              <a:t>= </a:t>
            </a:r>
            <a:r>
              <a:rPr lang="en-US" dirty="0" smtClean="0"/>
              <a:t>BW/(BW</a:t>
            </a:r>
            <a:r>
              <a:rPr lang="en-US" dirty="0" smtClean="0">
                <a:sym typeface="Symbol" panose="05050102010706020507" pitchFamily="18" charset="2"/>
              </a:rPr>
              <a:t></a:t>
            </a:r>
            <a:r>
              <a:rPr lang="en-US" dirty="0" smtClean="0"/>
              <a:t>S/</a:t>
            </a:r>
            <a:r>
              <a:rPr lang="en-US" i="1" dirty="0" smtClean="0"/>
              <a:t>b</a:t>
            </a:r>
            <a:r>
              <a:rPr lang="en-US" dirty="0" smtClean="0"/>
              <a:t> </a:t>
            </a:r>
            <a:r>
              <a:rPr lang="en-US" dirty="0"/>
              <a:t>+ 1)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73250" y="1528433"/>
            <a:ext cx="5441950" cy="4415167"/>
            <a:chOff x="1873250" y="1452233"/>
            <a:chExt cx="5441950" cy="441516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250" y="1452233"/>
              <a:ext cx="5441950" cy="4415167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3581400" y="2057400"/>
              <a:ext cx="0" cy="3133271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35656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(Fast Network)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62000"/>
            <a:ext cx="8229600" cy="6019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Consider a 1 Gb/s link (</a:t>
            </a:r>
            <a:r>
              <a:rPr lang="en-US" dirty="0" smtClean="0"/>
              <a:t>BW </a:t>
            </a:r>
            <a:r>
              <a:rPr lang="en-US" dirty="0"/>
              <a:t>= 125 MB/s)</a:t>
            </a:r>
          </a:p>
          <a:p>
            <a:pPr lvl="1"/>
            <a:r>
              <a:rPr lang="en-US" dirty="0"/>
              <a:t>With a startup cost S = 1 </a:t>
            </a:r>
            <a:r>
              <a:rPr lang="en-US" dirty="0" err="1"/>
              <a:t>ms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 smtClean="0"/>
              <a:t>Half-power Bandwidth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</a:t>
            </a:r>
            <a:r>
              <a:rPr lang="en-US" dirty="0" smtClean="0"/>
              <a:t>BW/(BW*S/</a:t>
            </a:r>
            <a:r>
              <a:rPr lang="en-US" i="1" dirty="0" smtClean="0"/>
              <a:t>b</a:t>
            </a:r>
            <a:r>
              <a:rPr lang="en-US" dirty="0" smtClean="0"/>
              <a:t> </a:t>
            </a:r>
            <a:r>
              <a:rPr lang="en-US" dirty="0"/>
              <a:t>+ 1</a:t>
            </a:r>
            <a:r>
              <a:rPr lang="en-US" dirty="0" smtClean="0"/>
              <a:t>) = </a:t>
            </a:r>
            <a:r>
              <a:rPr lang="en-US" dirty="0" smtClean="0"/>
              <a:t>BW/2</a:t>
            </a:r>
            <a:endParaRPr lang="en-US" dirty="0"/>
          </a:p>
          <a:p>
            <a:pPr lvl="1"/>
            <a:r>
              <a:rPr lang="en-US" dirty="0"/>
              <a:t>H</a:t>
            </a:r>
            <a:r>
              <a:rPr lang="en-US" dirty="0" smtClean="0"/>
              <a:t>alf-power </a:t>
            </a:r>
            <a:r>
              <a:rPr lang="en-US" dirty="0"/>
              <a:t>point occurs at </a:t>
            </a:r>
            <a:r>
              <a:rPr lang="en-US" i="1" dirty="0" smtClean="0"/>
              <a:t>b</a:t>
            </a:r>
            <a:r>
              <a:rPr lang="en-US" dirty="0" smtClean="0"/>
              <a:t>= S*BW = </a:t>
            </a:r>
            <a:r>
              <a:rPr lang="en-US" dirty="0" smtClean="0"/>
              <a:t>125,000 bytes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873250" y="1528433"/>
            <a:ext cx="5441950" cy="4415167"/>
            <a:chOff x="1873250" y="1452233"/>
            <a:chExt cx="5441950" cy="441516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250" y="1452233"/>
              <a:ext cx="5441950" cy="4415167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3581400" y="2057400"/>
              <a:ext cx="0" cy="3133271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54403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at 10 </a:t>
            </a:r>
            <a:r>
              <a:rPr lang="en-US" dirty="0" err="1"/>
              <a:t>ms</a:t>
            </a:r>
            <a:r>
              <a:rPr lang="en-US" dirty="0"/>
              <a:t> startup (like Disk)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38200"/>
            <a:ext cx="6731000" cy="5461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4724400"/>
            <a:ext cx="34612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Half-power b </a:t>
            </a:r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= 1,250,000 </a:t>
            </a:r>
            <a:r>
              <a:rPr lang="en-US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bytes!</a:t>
            </a:r>
            <a:endParaRPr lang="en-US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1234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Determines Peak BW for I/O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9067800" cy="5633749"/>
          </a:xfrm>
        </p:spPr>
        <p:txBody>
          <a:bodyPr>
            <a:normAutofit/>
          </a:bodyPr>
          <a:lstStyle/>
          <a:p>
            <a:r>
              <a:rPr lang="en-US" dirty="0"/>
              <a:t>Bus Speed</a:t>
            </a:r>
          </a:p>
          <a:p>
            <a:pPr lvl="1"/>
            <a:r>
              <a:rPr lang="en-US" dirty="0"/>
              <a:t>PCI-X: 1064 MB/s = 133 MHz x 64 bit (per lane)</a:t>
            </a:r>
          </a:p>
          <a:p>
            <a:pPr lvl="1"/>
            <a:r>
              <a:rPr lang="en-US" dirty="0"/>
              <a:t>ULTRA WIDE SCSI: 40 MB/s</a:t>
            </a:r>
          </a:p>
          <a:p>
            <a:pPr lvl="1"/>
            <a:r>
              <a:rPr lang="en-US" dirty="0" smtClean="0"/>
              <a:t>Serial </a:t>
            </a:r>
            <a:r>
              <a:rPr lang="en-US" dirty="0"/>
              <a:t>ATA &amp; IEEE 1394 (</a:t>
            </a:r>
            <a:r>
              <a:rPr lang="en-US" dirty="0" err="1"/>
              <a:t>firewire</a:t>
            </a:r>
            <a:r>
              <a:rPr lang="en-US" dirty="0"/>
              <a:t>): 1.6 Gb/s full duplex (</a:t>
            </a:r>
            <a:r>
              <a:rPr lang="en-US" dirty="0" smtClean="0"/>
              <a:t>200MB/s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SAS-1: 3 Gb/s, SAS-2: 6 Gb/s, SAS-3: 12 Gb/s, SAS-4: 22.5 GB/s</a:t>
            </a:r>
          </a:p>
          <a:p>
            <a:pPr lvl="1"/>
            <a:r>
              <a:rPr lang="en-US" dirty="0" smtClean="0"/>
              <a:t>USB </a:t>
            </a:r>
            <a:r>
              <a:rPr lang="en-US" dirty="0"/>
              <a:t>3.0 – 5 Gb/s</a:t>
            </a:r>
          </a:p>
          <a:p>
            <a:pPr lvl="1"/>
            <a:r>
              <a:rPr lang="en-US" dirty="0"/>
              <a:t>Thunderbolt 3 – 40 Gb/s </a:t>
            </a:r>
          </a:p>
          <a:p>
            <a:pPr lvl="1"/>
            <a:endParaRPr lang="en-US" sz="1600" dirty="0"/>
          </a:p>
          <a:p>
            <a:r>
              <a:rPr lang="en-US" dirty="0"/>
              <a:t>Device Transfer Bandwidth</a:t>
            </a:r>
          </a:p>
          <a:p>
            <a:pPr lvl="1"/>
            <a:r>
              <a:rPr lang="en-US" dirty="0"/>
              <a:t>Rotational speed of disk</a:t>
            </a:r>
          </a:p>
          <a:p>
            <a:pPr lvl="1"/>
            <a:r>
              <a:rPr lang="en-US" dirty="0"/>
              <a:t>Write / Read rate of NAND flash</a:t>
            </a:r>
          </a:p>
          <a:p>
            <a:pPr lvl="1"/>
            <a:r>
              <a:rPr lang="en-US" dirty="0"/>
              <a:t>Signaling rate of network link</a:t>
            </a:r>
          </a:p>
          <a:p>
            <a:pPr lvl="1"/>
            <a:endParaRPr lang="en-US" sz="1600" dirty="0"/>
          </a:p>
          <a:p>
            <a:r>
              <a:rPr lang="en-US" dirty="0"/>
              <a:t>Whatever is the bottleneck in the path…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4942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62000"/>
            <a:ext cx="7924800" cy="5943600"/>
          </a:xfrm>
        </p:spPr>
        <p:txBody>
          <a:bodyPr>
            <a:normAutofit/>
          </a:bodyPr>
          <a:lstStyle/>
          <a:p>
            <a:r>
              <a:rPr lang="en-US" dirty="0"/>
              <a:t>Magnetic disks</a:t>
            </a:r>
          </a:p>
          <a:p>
            <a:pPr lvl="1"/>
            <a:r>
              <a:rPr lang="en-US" dirty="0"/>
              <a:t>Storage that rarely becomes corrupted</a:t>
            </a:r>
          </a:p>
          <a:p>
            <a:pPr lvl="1"/>
            <a:r>
              <a:rPr lang="en-US" dirty="0"/>
              <a:t>Large capacity at low cost</a:t>
            </a:r>
          </a:p>
          <a:p>
            <a:pPr lvl="1"/>
            <a:r>
              <a:rPr lang="en-US" dirty="0"/>
              <a:t>Block level random access (except for SMR – later!)</a:t>
            </a:r>
          </a:p>
          <a:p>
            <a:pPr lvl="1"/>
            <a:r>
              <a:rPr lang="en-US" dirty="0"/>
              <a:t>Slow performance for random access</a:t>
            </a:r>
          </a:p>
          <a:p>
            <a:pPr lvl="1"/>
            <a:r>
              <a:rPr lang="en-US" dirty="0"/>
              <a:t>Better performance for sequential access</a:t>
            </a:r>
          </a:p>
          <a:p>
            <a:pPr lvl="1"/>
            <a:endParaRPr lang="en-US" dirty="0"/>
          </a:p>
          <a:p>
            <a:r>
              <a:rPr lang="en-US" dirty="0"/>
              <a:t>Flash memory</a:t>
            </a:r>
          </a:p>
          <a:p>
            <a:pPr lvl="1"/>
            <a:r>
              <a:rPr lang="en-US" dirty="0"/>
              <a:t>Storage that rarely becomes corrupted</a:t>
            </a:r>
          </a:p>
          <a:p>
            <a:pPr lvl="1"/>
            <a:r>
              <a:rPr lang="en-US" dirty="0"/>
              <a:t>Capacity at intermediate cost (5-20x disk)</a:t>
            </a:r>
          </a:p>
          <a:p>
            <a:pPr lvl="1"/>
            <a:r>
              <a:rPr lang="en-US" dirty="0"/>
              <a:t>Block level random access</a:t>
            </a:r>
          </a:p>
          <a:p>
            <a:pPr lvl="1"/>
            <a:r>
              <a:rPr lang="en-US" dirty="0"/>
              <a:t>Good performance for reads; worse for random writes</a:t>
            </a:r>
          </a:p>
          <a:p>
            <a:pPr lvl="1"/>
            <a:r>
              <a:rPr lang="en-US" dirty="0"/>
              <a:t>Erasure requirement in large blocks</a:t>
            </a:r>
          </a:p>
          <a:p>
            <a:pPr lvl="1"/>
            <a:r>
              <a:rPr lang="en-US" dirty="0"/>
              <a:t>Wear patterns issue</a:t>
            </a:r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0429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</a:rPr>
              <a:t>Hard Disk Drives (HDDs)</a:t>
            </a:r>
          </a:p>
        </p:txBody>
      </p:sp>
      <p:grpSp>
        <p:nvGrpSpPr>
          <p:cNvPr id="11266" name="Group 11"/>
          <p:cNvGrpSpPr>
            <a:grpSpLocks/>
          </p:cNvGrpSpPr>
          <p:nvPr/>
        </p:nvGrpSpPr>
        <p:grpSpPr bwMode="auto">
          <a:xfrm>
            <a:off x="5486400" y="3733800"/>
            <a:ext cx="3341688" cy="2581275"/>
            <a:chOff x="3600" y="576"/>
            <a:chExt cx="2105" cy="1626"/>
          </a:xfrm>
        </p:grpSpPr>
        <p:pic>
          <p:nvPicPr>
            <p:cNvPr id="11274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" y="576"/>
              <a:ext cx="2064" cy="1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5" name="Text Box 7"/>
            <p:cNvSpPr txBox="1">
              <a:spLocks noChangeArrowheads="1"/>
            </p:cNvSpPr>
            <p:nvPr/>
          </p:nvSpPr>
          <p:spPr bwMode="auto">
            <a:xfrm>
              <a:off x="3674" y="1968"/>
              <a:ext cx="2031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Helvetica" charset="0"/>
                  <a:cs typeface="Helvetica" charset="0"/>
                </a:rPr>
                <a:t>IBM/Hitachi Microdrive</a:t>
              </a:r>
            </a:p>
          </p:txBody>
        </p:sp>
      </p:grpSp>
      <p:grpSp>
        <p:nvGrpSpPr>
          <p:cNvPr id="11267" name="Group 9"/>
          <p:cNvGrpSpPr>
            <a:grpSpLocks/>
          </p:cNvGrpSpPr>
          <p:nvPr/>
        </p:nvGrpSpPr>
        <p:grpSpPr bwMode="auto">
          <a:xfrm>
            <a:off x="315913" y="625475"/>
            <a:ext cx="4941887" cy="4348163"/>
            <a:chOff x="192" y="336"/>
            <a:chExt cx="3396" cy="2922"/>
          </a:xfrm>
        </p:grpSpPr>
        <p:pic>
          <p:nvPicPr>
            <p:cNvPr id="11272" name="Picture 6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336"/>
              <a:ext cx="3396" cy="2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3" name="Text Box 8"/>
            <p:cNvSpPr txBox="1">
              <a:spLocks noChangeArrowheads="1"/>
            </p:cNvSpPr>
            <p:nvPr/>
          </p:nvSpPr>
          <p:spPr bwMode="auto">
            <a:xfrm>
              <a:off x="455" y="2842"/>
              <a:ext cx="2708" cy="4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b="0">
                  <a:latin typeface="Helvetica" charset="0"/>
                  <a:cs typeface="Helvetica" charset="0"/>
                </a:rPr>
                <a:t>Western Digital Drive</a:t>
              </a:r>
            </a:p>
            <a:p>
              <a:pPr eaLnBrk="1" hangingPunct="1"/>
              <a:r>
                <a:rPr lang="en-US" sz="1800" b="0">
                  <a:latin typeface="Helvetica" charset="0"/>
                  <a:cs typeface="Helvetica" charset="0"/>
                </a:rPr>
                <a:t>http://www.storagereview.com/guide/</a:t>
              </a:r>
            </a:p>
          </p:txBody>
        </p:sp>
      </p:grpSp>
      <p:grpSp>
        <p:nvGrpSpPr>
          <p:cNvPr id="11268" name="Group 13"/>
          <p:cNvGrpSpPr>
            <a:grpSpLocks/>
          </p:cNvGrpSpPr>
          <p:nvPr/>
        </p:nvGrpSpPr>
        <p:grpSpPr bwMode="auto">
          <a:xfrm>
            <a:off x="5410200" y="831850"/>
            <a:ext cx="3276600" cy="2692400"/>
            <a:chOff x="3504" y="480"/>
            <a:chExt cx="2064" cy="1696"/>
          </a:xfrm>
        </p:grpSpPr>
        <p:pic>
          <p:nvPicPr>
            <p:cNvPr id="11270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480"/>
              <a:ext cx="2064" cy="1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Text Box 12"/>
            <p:cNvSpPr txBox="1">
              <a:spLocks noChangeArrowheads="1"/>
            </p:cNvSpPr>
            <p:nvPr/>
          </p:nvSpPr>
          <p:spPr bwMode="auto">
            <a:xfrm>
              <a:off x="3794" y="1728"/>
              <a:ext cx="1524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latin typeface="Helvetica" charset="0"/>
                  <a:cs typeface="Helvetica" charset="0"/>
                </a:rPr>
                <a:t>Read/Write Head</a:t>
              </a:r>
            </a:p>
            <a:p>
              <a:pPr eaLnBrk="1" hangingPunct="1"/>
              <a:r>
                <a:rPr lang="en-US">
                  <a:latin typeface="Helvetica" charset="0"/>
                  <a:cs typeface="Helvetica" charset="0"/>
                </a:rPr>
                <a:t>Side View</a:t>
              </a:r>
            </a:p>
          </p:txBody>
        </p:sp>
      </p:grpSp>
      <p:sp>
        <p:nvSpPr>
          <p:cNvPr id="11269" name="TextBox 1"/>
          <p:cNvSpPr txBox="1">
            <a:spLocks noChangeArrowheads="1"/>
          </p:cNvSpPr>
          <p:nvPr/>
        </p:nvSpPr>
        <p:spPr bwMode="auto">
          <a:xfrm>
            <a:off x="363538" y="5140325"/>
            <a:ext cx="4894262" cy="1508125"/>
          </a:xfrm>
          <a:prstGeom prst="rect">
            <a:avLst/>
          </a:prstGeom>
          <a:solidFill>
            <a:srgbClr val="FFFCD0"/>
          </a:solidFill>
          <a:ln w="9525">
            <a:solidFill>
              <a:srgbClr val="618FFD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b="0" dirty="0">
                <a:latin typeface="Arial" charset="0"/>
              </a:rPr>
              <a:t>IBM Personal Computer/AT (1986)</a:t>
            </a:r>
          </a:p>
          <a:p>
            <a:pPr lvl="1" eaLnBrk="1" hangingPunct="1"/>
            <a:r>
              <a:rPr lang="en-US" sz="2400" b="0" dirty="0">
                <a:latin typeface="Arial" charset="0"/>
              </a:rPr>
              <a:t>30 MB hard disk - $500 </a:t>
            </a:r>
          </a:p>
          <a:p>
            <a:pPr lvl="1" eaLnBrk="1" hangingPunct="1"/>
            <a:r>
              <a:rPr lang="en-US" sz="2400" b="0" dirty="0">
                <a:latin typeface="Arial" charset="0"/>
              </a:rPr>
              <a:t>30-40ms seek time</a:t>
            </a:r>
          </a:p>
          <a:p>
            <a:pPr lvl="1" eaLnBrk="1" hangingPunct="1"/>
            <a:r>
              <a:rPr lang="en-US" sz="2400" b="0" dirty="0">
                <a:latin typeface="Arial" charset="0"/>
              </a:rPr>
              <a:t>0.7-1 MB/s (est.)</a:t>
            </a:r>
          </a:p>
        </p:txBody>
      </p:sp>
    </p:spTree>
    <p:extLst>
      <p:ext uri="{BB962C8B-B14F-4D97-AF65-F5344CB8AC3E}">
        <p14:creationId xmlns:p14="http://schemas.microsoft.com/office/powerpoint/2010/main" val="799890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Amazing Magnetic Disk</a:t>
            </a:r>
          </a:p>
        </p:txBody>
      </p:sp>
      <p:pic>
        <p:nvPicPr>
          <p:cNvPr id="7" name="Content Placeholder 3" descr="disk-2.pdf"/>
          <p:cNvPicPr>
            <a:picLocks noChangeAspect="1"/>
          </p:cNvPicPr>
          <p:nvPr/>
        </p:nvPicPr>
        <p:blipFill rotWithShape="1">
          <a:blip r:embed="rId2"/>
          <a:srcRect l="-43218" r="-924"/>
          <a:stretch/>
        </p:blipFill>
        <p:spPr>
          <a:xfrm>
            <a:off x="2392128" y="1018374"/>
            <a:ext cx="6751872" cy="50776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45" y="762000"/>
            <a:ext cx="5357155" cy="6095999"/>
          </a:xfrm>
        </p:spPr>
        <p:txBody>
          <a:bodyPr>
            <a:normAutofit/>
          </a:bodyPr>
          <a:lstStyle/>
          <a:p>
            <a:r>
              <a:rPr lang="en-US" dirty="0"/>
              <a:t>Unit of Transfer: Sector</a:t>
            </a:r>
          </a:p>
          <a:p>
            <a:pPr lvl="1"/>
            <a:r>
              <a:rPr lang="en-US" dirty="0"/>
              <a:t>Ring of sectors form a track</a:t>
            </a:r>
          </a:p>
          <a:p>
            <a:pPr lvl="1"/>
            <a:r>
              <a:rPr lang="en-US" dirty="0"/>
              <a:t>Stack of tracks form a cylinder</a:t>
            </a:r>
          </a:p>
          <a:p>
            <a:pPr lvl="1"/>
            <a:r>
              <a:rPr lang="en-US" dirty="0"/>
              <a:t>Heads position on cylinders</a:t>
            </a:r>
          </a:p>
          <a:p>
            <a:pPr lvl="1"/>
            <a:endParaRPr lang="en-US" dirty="0"/>
          </a:p>
          <a:p>
            <a:r>
              <a:rPr lang="en-US" dirty="0"/>
              <a:t>Disk Tracks ~ 1µm (micron) wide</a:t>
            </a:r>
          </a:p>
          <a:p>
            <a:pPr lvl="1"/>
            <a:r>
              <a:rPr lang="en-US" dirty="0"/>
              <a:t>Wavelength of light is ~ 0.5µm</a:t>
            </a:r>
          </a:p>
          <a:p>
            <a:pPr lvl="1"/>
            <a:r>
              <a:rPr lang="en-US" dirty="0"/>
              <a:t>Resolution of human eye: 50µm</a:t>
            </a:r>
          </a:p>
          <a:p>
            <a:pPr lvl="1"/>
            <a:r>
              <a:rPr lang="en-US" dirty="0"/>
              <a:t>100K tracks on a typical 2.5” disk</a:t>
            </a:r>
          </a:p>
          <a:p>
            <a:pPr lvl="1"/>
            <a:endParaRPr lang="en-US" dirty="0"/>
          </a:p>
          <a:p>
            <a:r>
              <a:rPr lang="en-US" dirty="0"/>
              <a:t>Separated by unused guard regions</a:t>
            </a:r>
          </a:p>
          <a:p>
            <a:pPr lvl="1"/>
            <a:r>
              <a:rPr lang="en-US" dirty="0"/>
              <a:t>Reduces likelihood neighboring tracks are corrupted during writes (still a small non-zero chance)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201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Amazing Magnetic Disk</a:t>
            </a:r>
            <a:endParaRPr lang="en-US" dirty="0"/>
          </a:p>
        </p:txBody>
      </p:sp>
      <p:pic>
        <p:nvPicPr>
          <p:cNvPr id="7" name="Content Placeholder 3" descr="disk-2.pdf"/>
          <p:cNvPicPr>
            <a:picLocks noChangeAspect="1"/>
          </p:cNvPicPr>
          <p:nvPr/>
        </p:nvPicPr>
        <p:blipFill rotWithShape="1">
          <a:blip r:embed="rId2"/>
          <a:srcRect l="-43218" r="-924"/>
          <a:stretch/>
        </p:blipFill>
        <p:spPr>
          <a:xfrm>
            <a:off x="2392128" y="1066800"/>
            <a:ext cx="6751872" cy="50776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45" y="762000"/>
            <a:ext cx="4671355" cy="6095999"/>
          </a:xfrm>
        </p:spPr>
        <p:txBody>
          <a:bodyPr>
            <a:normAutofit/>
          </a:bodyPr>
          <a:lstStyle/>
          <a:p>
            <a:r>
              <a:rPr lang="en-US" dirty="0" smtClean="0"/>
              <a:t>Track </a:t>
            </a:r>
            <a:r>
              <a:rPr lang="en-US" dirty="0"/>
              <a:t>length varies across disk</a:t>
            </a:r>
          </a:p>
          <a:p>
            <a:pPr lvl="1"/>
            <a:r>
              <a:rPr lang="en-US" dirty="0"/>
              <a:t>Outside: More sectors per track, higher bandwidth</a:t>
            </a:r>
          </a:p>
          <a:p>
            <a:pPr lvl="1"/>
            <a:r>
              <a:rPr lang="en-US" dirty="0"/>
              <a:t>Disk is organized into </a:t>
            </a:r>
            <a:br>
              <a:rPr lang="en-US" dirty="0"/>
            </a:br>
            <a:r>
              <a:rPr lang="en-US" dirty="0" smtClean="0"/>
              <a:t>regions </a:t>
            </a:r>
            <a:r>
              <a:rPr lang="en-US" dirty="0"/>
              <a:t>of tracks with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same </a:t>
            </a:r>
            <a:r>
              <a:rPr lang="en-US" dirty="0"/>
              <a:t># of sectors/track</a:t>
            </a:r>
          </a:p>
          <a:p>
            <a:pPr lvl="1"/>
            <a:r>
              <a:rPr lang="en-US" dirty="0"/>
              <a:t>Only outer half of radius is used</a:t>
            </a:r>
          </a:p>
          <a:p>
            <a:pPr lvl="2"/>
            <a:r>
              <a:rPr lang="en-US" dirty="0"/>
              <a:t>Most of the disk area in the outer regions of the </a:t>
            </a:r>
            <a:r>
              <a:rPr lang="en-US" dirty="0" smtClean="0"/>
              <a:t>disk</a:t>
            </a:r>
          </a:p>
          <a:p>
            <a:r>
              <a:rPr lang="en-US" dirty="0" smtClean="0"/>
              <a:t>Disks so big that some companies (like Google) reportedly only use part of disk for active data</a:t>
            </a:r>
          </a:p>
          <a:p>
            <a:pPr lvl="1"/>
            <a:r>
              <a:rPr lang="en-US" dirty="0" smtClean="0"/>
              <a:t>Rest is archival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5357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Shingled Magnetic Recording (SMR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207000"/>
            <a:ext cx="7924800" cy="1498600"/>
          </a:xfrm>
        </p:spPr>
        <p:txBody>
          <a:bodyPr/>
          <a:lstStyle/>
          <a:p>
            <a:r>
              <a:rPr lang="en-US" dirty="0" smtClean="0"/>
              <a:t>Overlapping </a:t>
            </a:r>
            <a:r>
              <a:rPr lang="en-US" dirty="0"/>
              <a:t>tracks </a:t>
            </a:r>
            <a:r>
              <a:rPr lang="en-US" dirty="0" smtClean="0"/>
              <a:t>yields greater </a:t>
            </a:r>
            <a:r>
              <a:rPr lang="en-US" dirty="0"/>
              <a:t>density, </a:t>
            </a:r>
            <a:r>
              <a:rPr lang="en-US" dirty="0" smtClean="0"/>
              <a:t>capacity</a:t>
            </a:r>
          </a:p>
          <a:p>
            <a:r>
              <a:rPr lang="en-US" dirty="0"/>
              <a:t>R</a:t>
            </a:r>
            <a:r>
              <a:rPr lang="en-US" dirty="0" smtClean="0"/>
              <a:t>estrictions </a:t>
            </a:r>
            <a:r>
              <a:rPr lang="en-US" dirty="0"/>
              <a:t>on </a:t>
            </a:r>
            <a:r>
              <a:rPr lang="en-US" dirty="0" smtClean="0"/>
              <a:t>writing, complex DSP for reading</a:t>
            </a:r>
            <a:endParaRPr lang="en-US" dirty="0"/>
          </a:p>
          <a:p>
            <a:r>
              <a:rPr lang="en-US" dirty="0" smtClean="0"/>
              <a:t>Examples: Seagate </a:t>
            </a:r>
            <a:r>
              <a:rPr lang="en-US" dirty="0"/>
              <a:t>(8TB), Hitachi (10TB)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761999"/>
            <a:ext cx="6096000" cy="430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48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532" y="211023"/>
            <a:ext cx="8229600" cy="443552"/>
          </a:xfrm>
        </p:spPr>
        <p:txBody>
          <a:bodyPr/>
          <a:lstStyle/>
          <a:p>
            <a:r>
              <a:rPr lang="en-US" dirty="0"/>
              <a:t>Review: Magnetic Disks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9144000" cy="30480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 smtClean="0">
                <a:solidFill>
                  <a:srgbClr val="FF0000"/>
                </a:solidFill>
              </a:rPr>
              <a:t>Cylinders: </a:t>
            </a:r>
            <a:r>
              <a:rPr lang="en-US" dirty="0" smtClean="0"/>
              <a:t>all the tracks under the </a:t>
            </a:r>
            <a:br>
              <a:rPr lang="en-US" dirty="0" smtClean="0"/>
            </a:br>
            <a:r>
              <a:rPr lang="en-US" dirty="0" smtClean="0"/>
              <a:t>head at a given point on all surface</a:t>
            </a:r>
          </a:p>
          <a:p>
            <a:pPr lvl="3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endParaRPr lang="en-US" dirty="0" smtClean="0"/>
          </a:p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 smtClean="0"/>
              <a:t>Read/write data is a three-stage process: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 smtClean="0">
                <a:solidFill>
                  <a:srgbClr val="FF0000"/>
                </a:solidFill>
              </a:rPr>
              <a:t>Seek time: </a:t>
            </a:r>
            <a:r>
              <a:rPr lang="en-US" dirty="0" smtClean="0"/>
              <a:t>position the head/arm over the proper track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 smtClean="0">
                <a:solidFill>
                  <a:srgbClr val="FF0000"/>
                </a:solidFill>
              </a:rPr>
              <a:t>Rotational latency: </a:t>
            </a:r>
            <a:r>
              <a:rPr lang="en-US" dirty="0" smtClean="0"/>
              <a:t>wait for desired sector to rotate under r/w head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 smtClean="0">
                <a:solidFill>
                  <a:srgbClr val="FF0000"/>
                </a:solidFill>
              </a:rPr>
              <a:t>Transfer time: </a:t>
            </a:r>
            <a:r>
              <a:rPr lang="en-US" dirty="0" smtClean="0"/>
              <a:t>transfer a block of bits (sector) under r/w head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5591175" y="696930"/>
            <a:ext cx="3552825" cy="2274870"/>
            <a:chOff x="5715000" y="1230330"/>
            <a:chExt cx="3324225" cy="2046270"/>
          </a:xfrm>
        </p:grpSpPr>
        <p:sp useBgFill="1">
          <p:nvSpPr>
            <p:cNvPr id="4" name="Oval 4"/>
            <p:cNvSpPr>
              <a:spLocks noChangeArrowheads="1"/>
            </p:cNvSpPr>
            <p:nvPr/>
          </p:nvSpPr>
          <p:spPr bwMode="auto">
            <a:xfrm>
              <a:off x="6553200" y="27035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 useBgFill="1"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6553200" y="24749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 useBgFill="1"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6527800" y="22971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 useBgFill="1"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6527800" y="21447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7131050" y="2316180"/>
              <a:ext cx="241300" cy="190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7105650" y="2290780"/>
              <a:ext cx="596900" cy="88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 flipV="1">
              <a:off x="7410450" y="1706580"/>
              <a:ext cx="292100" cy="723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7721600" y="1547830"/>
              <a:ext cx="795377" cy="29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Ariel"/>
                  <a:cs typeface="Ariel"/>
                </a:rPr>
                <a:t>Sector</a:t>
              </a: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 flipV="1">
              <a:off x="6991350" y="1389080"/>
              <a:ext cx="368300" cy="825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7404100" y="1230330"/>
              <a:ext cx="696755" cy="29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Ariel"/>
                  <a:cs typeface="Ariel"/>
                </a:rPr>
                <a:t>Track</a:t>
              </a:r>
            </a:p>
          </p:txBody>
        </p:sp>
        <p:grpSp>
          <p:nvGrpSpPr>
            <p:cNvPr id="14" name="Group 49"/>
            <p:cNvGrpSpPr>
              <a:grpSpLocks/>
            </p:cNvGrpSpPr>
            <p:nvPr/>
          </p:nvGrpSpPr>
          <p:grpSpPr bwMode="auto">
            <a:xfrm>
              <a:off x="6743700" y="2233630"/>
              <a:ext cx="2295525" cy="723900"/>
              <a:chOff x="4272" y="632"/>
              <a:chExt cx="1446" cy="456"/>
            </a:xfrm>
          </p:grpSpPr>
          <p:grpSp>
            <p:nvGrpSpPr>
              <p:cNvPr id="15" name="Group 48"/>
              <p:cNvGrpSpPr>
                <a:grpSpLocks/>
              </p:cNvGrpSpPr>
              <p:nvPr/>
            </p:nvGrpSpPr>
            <p:grpSpPr bwMode="auto">
              <a:xfrm>
                <a:off x="4272" y="632"/>
                <a:ext cx="520" cy="456"/>
                <a:chOff x="4272" y="632"/>
                <a:chExt cx="520" cy="456"/>
              </a:xfrm>
            </p:grpSpPr>
            <p:sp>
              <p:nvSpPr>
                <p:cNvPr id="18" name="Oval 15"/>
                <p:cNvSpPr>
                  <a:spLocks noChangeArrowheads="1"/>
                </p:cNvSpPr>
                <p:nvPr/>
              </p:nvSpPr>
              <p:spPr bwMode="auto">
                <a:xfrm>
                  <a:off x="4272" y="947"/>
                  <a:ext cx="520" cy="141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  <p:sp>
              <p:nvSpPr>
                <p:cNvPr id="19" name="Oval 16"/>
                <p:cNvSpPr>
                  <a:spLocks noChangeArrowheads="1"/>
                </p:cNvSpPr>
                <p:nvPr/>
              </p:nvSpPr>
              <p:spPr bwMode="auto">
                <a:xfrm>
                  <a:off x="4280" y="632"/>
                  <a:ext cx="496" cy="128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  <p:sp>
              <p:nvSpPr>
                <p:cNvPr id="20" name="Line 17"/>
                <p:cNvSpPr>
                  <a:spLocks noChangeShapeType="1"/>
                </p:cNvSpPr>
                <p:nvPr/>
              </p:nvSpPr>
              <p:spPr bwMode="auto">
                <a:xfrm>
                  <a:off x="4272" y="696"/>
                  <a:ext cx="0" cy="320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  <p:sp>
              <p:nvSpPr>
                <p:cNvPr id="21" name="Line 18"/>
                <p:cNvSpPr>
                  <a:spLocks noChangeShapeType="1"/>
                </p:cNvSpPr>
                <p:nvPr/>
              </p:nvSpPr>
              <p:spPr bwMode="auto">
                <a:xfrm>
                  <a:off x="4776" y="696"/>
                  <a:ext cx="0" cy="344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</p:grpSp>
          <p:sp>
            <p:nvSpPr>
              <p:cNvPr id="16" name="Line 19"/>
              <p:cNvSpPr>
                <a:spLocks noChangeShapeType="1"/>
              </p:cNvSpPr>
              <p:nvPr/>
            </p:nvSpPr>
            <p:spPr bwMode="auto">
              <a:xfrm>
                <a:off x="4780" y="924"/>
                <a:ext cx="348" cy="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5104" y="872"/>
                <a:ext cx="614" cy="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accent1"/>
                    </a:solidFill>
                    <a:latin typeface="Ariel"/>
                    <a:cs typeface="Ariel"/>
                  </a:rPr>
                  <a:t>Cylinder</a:t>
                </a:r>
              </a:p>
            </p:txBody>
          </p:sp>
        </p:grpSp>
        <p:grpSp>
          <p:nvGrpSpPr>
            <p:cNvPr id="22" name="Group 51"/>
            <p:cNvGrpSpPr>
              <a:grpSpLocks/>
            </p:cNvGrpSpPr>
            <p:nvPr/>
          </p:nvGrpSpPr>
          <p:grpSpPr bwMode="auto">
            <a:xfrm>
              <a:off x="5715000" y="2309830"/>
              <a:ext cx="1028700" cy="596900"/>
              <a:chOff x="3600" y="680"/>
              <a:chExt cx="648" cy="376"/>
            </a:xfrm>
          </p:grpSpPr>
          <p:sp>
            <p:nvSpPr>
              <p:cNvPr id="23" name="Rectangle 28"/>
              <p:cNvSpPr>
                <a:spLocks noChangeArrowheads="1"/>
              </p:cNvSpPr>
              <p:nvPr/>
            </p:nvSpPr>
            <p:spPr bwMode="auto">
              <a:xfrm>
                <a:off x="3600" y="685"/>
                <a:ext cx="436" cy="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hlink"/>
                    </a:solidFill>
                    <a:latin typeface="Ariel"/>
                    <a:cs typeface="Ariel"/>
                  </a:rPr>
                  <a:t>Head</a:t>
                </a:r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4008" y="680"/>
                <a:ext cx="0" cy="376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5" name="Line 22"/>
              <p:cNvSpPr>
                <a:spLocks noChangeShapeType="1"/>
              </p:cNvSpPr>
              <p:nvPr/>
            </p:nvSpPr>
            <p:spPr bwMode="auto">
              <a:xfrm>
                <a:off x="4000" y="695"/>
                <a:ext cx="248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6" name="Line 23"/>
              <p:cNvSpPr>
                <a:spLocks noChangeShapeType="1"/>
              </p:cNvSpPr>
              <p:nvPr/>
            </p:nvSpPr>
            <p:spPr bwMode="auto">
              <a:xfrm>
                <a:off x="4016" y="824"/>
                <a:ext cx="231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7" name="Line 24"/>
              <p:cNvSpPr>
                <a:spLocks noChangeShapeType="1"/>
              </p:cNvSpPr>
              <p:nvPr/>
            </p:nvSpPr>
            <p:spPr bwMode="auto">
              <a:xfrm>
                <a:off x="4016" y="944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8" name="Line 25"/>
              <p:cNvSpPr>
                <a:spLocks noChangeShapeType="1"/>
              </p:cNvSpPr>
              <p:nvPr/>
            </p:nvSpPr>
            <p:spPr bwMode="auto">
              <a:xfrm>
                <a:off x="4016" y="1056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9" name="Line 26"/>
              <p:cNvSpPr>
                <a:spLocks noChangeShapeType="1"/>
              </p:cNvSpPr>
              <p:nvPr/>
            </p:nvSpPr>
            <p:spPr bwMode="auto">
              <a:xfrm flipH="1">
                <a:off x="3744" y="888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</p:grp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7772400" y="2982930"/>
              <a:ext cx="368300" cy="101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8077200" y="2982930"/>
              <a:ext cx="795377" cy="29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Ariel"/>
                  <a:cs typeface="Ariel"/>
                </a:rPr>
                <a:t>Platter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4038600"/>
            <a:ext cx="3200400" cy="2540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154557" y="4426634"/>
            <a:ext cx="2678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Helvetica Neue Light"/>
                <a:cs typeface="Helvetica Neue Light"/>
              </a:rPr>
              <a:t>Seek time = 4-8ms</a:t>
            </a:r>
          </a:p>
          <a:p>
            <a:r>
              <a:rPr lang="en-US" sz="1800" dirty="0">
                <a:latin typeface="Helvetica Neue Light"/>
                <a:cs typeface="Helvetica Neue Light"/>
              </a:rPr>
              <a:t>One rotation = </a:t>
            </a:r>
            <a:r>
              <a:rPr lang="en-US" sz="1800" dirty="0" smtClean="0">
                <a:latin typeface="Helvetica Neue Light"/>
                <a:cs typeface="Helvetica Neue Light"/>
              </a:rPr>
              <a:t>8-16ms </a:t>
            </a:r>
            <a:r>
              <a:rPr lang="en-US" sz="1800" dirty="0">
                <a:latin typeface="Helvetica Neue Light"/>
                <a:cs typeface="Helvetica Neue Light"/>
              </a:rPr>
              <a:t/>
            </a:r>
            <a:br>
              <a:rPr lang="en-US" sz="1800" dirty="0">
                <a:latin typeface="Helvetica Neue Light"/>
                <a:cs typeface="Helvetica Neue Light"/>
              </a:rPr>
            </a:br>
            <a:r>
              <a:rPr lang="en-US" sz="1800" dirty="0">
                <a:latin typeface="Helvetica Neue Light"/>
                <a:cs typeface="Helvetica Neue Light"/>
              </a:rPr>
              <a:t>(3600-7200 RPM)</a:t>
            </a:r>
          </a:p>
        </p:txBody>
      </p:sp>
    </p:spTree>
    <p:extLst>
      <p:ext uri="{BB962C8B-B14F-4D97-AF65-F5344CB8AC3E}">
        <p14:creationId xmlns:p14="http://schemas.microsoft.com/office/powerpoint/2010/main" val="1335500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048000"/>
            <a:ext cx="8839200" cy="36576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CPU interacts with a </a:t>
            </a:r>
            <a:r>
              <a:rPr lang="en-US" altLang="ko-KR" i="1" dirty="0">
                <a:ea typeface="굴림" charset="-127"/>
              </a:rPr>
              <a:t>Controller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Contains a set of </a:t>
            </a:r>
            <a:r>
              <a:rPr lang="en-US" altLang="ko-KR" i="1" dirty="0">
                <a:ea typeface="굴림" charset="-127"/>
              </a:rPr>
              <a:t>registers</a:t>
            </a:r>
            <a:r>
              <a:rPr lang="en-US" altLang="ko-KR" dirty="0">
                <a:ea typeface="굴림" charset="-127"/>
              </a:rPr>
              <a:t> that </a:t>
            </a:r>
            <a:br>
              <a:rPr lang="en-US" altLang="ko-KR" dirty="0">
                <a:ea typeface="굴림" charset="-127"/>
              </a:rPr>
            </a:br>
            <a:r>
              <a:rPr lang="en-US" altLang="ko-KR" dirty="0">
                <a:ea typeface="굴림" charset="-127"/>
              </a:rPr>
              <a:t>can be read and written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May contain memory for request </a:t>
            </a:r>
            <a:br>
              <a:rPr lang="en-US" altLang="ko-KR" dirty="0">
                <a:ea typeface="굴림" charset="-127"/>
              </a:rPr>
            </a:br>
            <a:r>
              <a:rPr lang="en-US" altLang="ko-KR" dirty="0">
                <a:ea typeface="굴림" charset="-127"/>
              </a:rPr>
              <a:t>queues or bit-mapped images 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Regardless of the complexity of the connections and buses, processor accesses registers in two ways: 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I/O instructions: </a:t>
            </a:r>
            <a:r>
              <a:rPr lang="en-US" altLang="ko-KR" dirty="0">
                <a:ea typeface="굴림" charset="-127"/>
              </a:rPr>
              <a:t>in/out instructions</a:t>
            </a:r>
            <a:endParaRPr lang="en-US" altLang="ko-KR" dirty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Example from the Intel architecture: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out 0x21,AL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Memory mapped I/O: </a:t>
            </a:r>
            <a:r>
              <a:rPr lang="en-US" altLang="ko-KR" dirty="0">
                <a:ea typeface="굴림" charset="-127"/>
              </a:rPr>
              <a:t>load/store instructions</a:t>
            </a:r>
            <a:endParaRPr lang="en-US" altLang="ko-KR" dirty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Registers/memory appear in physical address space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I/O accomplished with load and store instructions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endParaRPr lang="en-US" altLang="ko-KR" dirty="0">
              <a:ea typeface="굴림" charset="-127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14290" y="152400"/>
            <a:ext cx="9129710" cy="533400"/>
          </a:xfrm>
        </p:spPr>
        <p:txBody>
          <a:bodyPr/>
          <a:lstStyle/>
          <a:p>
            <a:r>
              <a:rPr lang="en-US" altLang="ko-KR" dirty="0" smtClean="0">
                <a:ea typeface="굴림" charset="-127"/>
              </a:rPr>
              <a:t>Recall: How the </a:t>
            </a:r>
            <a:r>
              <a:rPr lang="en-US" altLang="ko-KR" dirty="0">
                <a:ea typeface="굴림" charset="-127"/>
              </a:rPr>
              <a:t>processor </a:t>
            </a:r>
            <a:r>
              <a:rPr lang="en-US" altLang="ko-KR" dirty="0" smtClean="0">
                <a:ea typeface="굴림" charset="-127"/>
              </a:rPr>
              <a:t>talks </a:t>
            </a:r>
            <a:r>
              <a:rPr lang="en-US" altLang="ko-KR" dirty="0">
                <a:ea typeface="굴림" charset="-127"/>
              </a:rPr>
              <a:t>to the </a:t>
            </a:r>
            <a:r>
              <a:rPr lang="en-US" altLang="ko-KR" dirty="0" smtClean="0">
                <a:ea typeface="굴림" charset="-127"/>
              </a:rPr>
              <a:t>device</a:t>
            </a:r>
            <a:endParaRPr lang="en-US" altLang="ko-KR" dirty="0">
              <a:ea typeface="굴림" charset="-127"/>
            </a:endParaRPr>
          </a:p>
        </p:txBody>
      </p:sp>
      <p:grpSp>
        <p:nvGrpSpPr>
          <p:cNvPr id="838761" name="Group 105"/>
          <p:cNvGrpSpPr>
            <a:grpSpLocks/>
          </p:cNvGrpSpPr>
          <p:nvPr/>
        </p:nvGrpSpPr>
        <p:grpSpPr bwMode="auto">
          <a:xfrm>
            <a:off x="5791203" y="609600"/>
            <a:ext cx="3375026" cy="3810002"/>
            <a:chOff x="3648" y="336"/>
            <a:chExt cx="2126" cy="2400"/>
          </a:xfrm>
        </p:grpSpPr>
        <p:grpSp>
          <p:nvGrpSpPr>
            <p:cNvPr id="30749" name="Group 94"/>
            <p:cNvGrpSpPr>
              <a:grpSpLocks/>
            </p:cNvGrpSpPr>
            <p:nvPr/>
          </p:nvGrpSpPr>
          <p:grpSpPr bwMode="auto">
            <a:xfrm>
              <a:off x="3648" y="816"/>
              <a:ext cx="2126" cy="1920"/>
              <a:chOff x="2309" y="880"/>
              <a:chExt cx="2126" cy="1920"/>
            </a:xfrm>
          </p:grpSpPr>
          <p:sp>
            <p:nvSpPr>
              <p:cNvPr id="30751" name="Rectangle 58"/>
              <p:cNvSpPr>
                <a:spLocks noChangeArrowheads="1"/>
              </p:cNvSpPr>
              <p:nvPr/>
            </p:nvSpPr>
            <p:spPr bwMode="auto">
              <a:xfrm>
                <a:off x="2330" y="880"/>
                <a:ext cx="2043" cy="1909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/>
              <a:lstStyle/>
              <a:p>
                <a:pPr marL="228600" indent="-228600"/>
                <a:r>
                  <a:rPr lang="en-US" b="0" dirty="0" smtClean="0">
                    <a:latin typeface="Gill Sans" charset="0"/>
                    <a:ea typeface="Gill Sans" charset="0"/>
                    <a:cs typeface="Gill Sans" charset="0"/>
                  </a:rPr>
                  <a:t>Device Controller</a:t>
                </a:r>
                <a:endParaRPr lang="en-US" b="0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grpSp>
            <p:nvGrpSpPr>
              <p:cNvPr id="30752" name="Group 66"/>
              <p:cNvGrpSpPr>
                <a:grpSpLocks/>
              </p:cNvGrpSpPr>
              <p:nvPr/>
            </p:nvGrpSpPr>
            <p:grpSpPr bwMode="auto">
              <a:xfrm>
                <a:off x="2467" y="1657"/>
                <a:ext cx="484" cy="502"/>
                <a:chOff x="1380" y="2363"/>
                <a:chExt cx="529" cy="576"/>
              </a:xfrm>
            </p:grpSpPr>
            <p:sp>
              <p:nvSpPr>
                <p:cNvPr id="30758" name="Rectangle 59"/>
                <p:cNvSpPr>
                  <a:spLocks noChangeArrowheads="1"/>
                </p:cNvSpPr>
                <p:nvPr/>
              </p:nvSpPr>
              <p:spPr bwMode="auto">
                <a:xfrm>
                  <a:off x="1380" y="2363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 dirty="0">
                      <a:latin typeface="Gill Sans" charset="0"/>
                      <a:ea typeface="Gill Sans" charset="0"/>
                      <a:cs typeface="Gill Sans" charset="0"/>
                    </a:rPr>
                    <a:t>read</a:t>
                  </a:r>
                </a:p>
              </p:txBody>
            </p:sp>
            <p:sp>
              <p:nvSpPr>
                <p:cNvPr id="30759" name="Rectangle 60"/>
                <p:cNvSpPr>
                  <a:spLocks noChangeArrowheads="1"/>
                </p:cNvSpPr>
                <p:nvPr/>
              </p:nvSpPr>
              <p:spPr bwMode="auto">
                <a:xfrm>
                  <a:off x="1381" y="2507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" charset="0"/>
                      <a:ea typeface="Gill Sans" charset="0"/>
                      <a:cs typeface="Gill Sans" charset="0"/>
                    </a:rPr>
                    <a:t>write</a:t>
                  </a:r>
                </a:p>
              </p:txBody>
            </p:sp>
            <p:sp>
              <p:nvSpPr>
                <p:cNvPr id="30760" name="Rectangle 61"/>
                <p:cNvSpPr>
                  <a:spLocks noChangeArrowheads="1"/>
                </p:cNvSpPr>
                <p:nvPr/>
              </p:nvSpPr>
              <p:spPr bwMode="auto">
                <a:xfrm>
                  <a:off x="1381" y="2651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>
                      <a:latin typeface="Gill Sans" charset="0"/>
                      <a:ea typeface="Gill Sans" charset="0"/>
                      <a:cs typeface="Gill Sans" charset="0"/>
                    </a:rPr>
                    <a:t>control</a:t>
                  </a:r>
                </a:p>
              </p:txBody>
            </p:sp>
            <p:sp>
              <p:nvSpPr>
                <p:cNvPr id="30761" name="Rectangle 62"/>
                <p:cNvSpPr>
                  <a:spLocks noChangeArrowheads="1"/>
                </p:cNvSpPr>
                <p:nvPr/>
              </p:nvSpPr>
              <p:spPr bwMode="auto">
                <a:xfrm>
                  <a:off x="1381" y="2795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 algn="ctr"/>
                  <a:r>
                    <a:rPr lang="en-US" b="0" dirty="0">
                      <a:latin typeface="Gill Sans" charset="0"/>
                      <a:ea typeface="Gill Sans" charset="0"/>
                      <a:cs typeface="Gill Sans" charset="0"/>
                    </a:rPr>
                    <a:t>status</a:t>
                  </a:r>
                </a:p>
              </p:txBody>
            </p:sp>
          </p:grpSp>
          <p:sp>
            <p:nvSpPr>
              <p:cNvPr id="30753" name="Rectangle 63"/>
              <p:cNvSpPr>
                <a:spLocks noChangeArrowheads="1"/>
              </p:cNvSpPr>
              <p:nvPr/>
            </p:nvSpPr>
            <p:spPr bwMode="auto">
              <a:xfrm>
                <a:off x="3276" y="1648"/>
                <a:ext cx="870" cy="753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 dirty="0">
                    <a:latin typeface="Gill Sans" charset="0"/>
                    <a:ea typeface="Gill Sans" charset="0"/>
                    <a:cs typeface="Gill Sans" charset="0"/>
                  </a:rPr>
                  <a:t>Addressable</a:t>
                </a:r>
              </a:p>
              <a:p>
                <a:pPr marL="228600" indent="-228600" algn="ctr"/>
                <a:r>
                  <a:rPr lang="en-US" b="0" dirty="0">
                    <a:latin typeface="Gill Sans" charset="0"/>
                    <a:ea typeface="Gill Sans" charset="0"/>
                    <a:cs typeface="Gill Sans" charset="0"/>
                  </a:rPr>
                  <a:t>Memory</a:t>
                </a:r>
              </a:p>
              <a:p>
                <a:pPr marL="228600" indent="-228600" algn="ctr"/>
                <a:r>
                  <a:rPr lang="en-US" b="0" dirty="0">
                    <a:latin typeface="Gill Sans" charset="0"/>
                    <a:ea typeface="Gill Sans" charset="0"/>
                    <a:cs typeface="Gill Sans" charset="0"/>
                  </a:rPr>
                  <a:t>and/or</a:t>
                </a:r>
              </a:p>
              <a:p>
                <a:pPr marL="228600" indent="-228600" algn="ctr"/>
                <a:r>
                  <a:rPr lang="en-US" b="0" dirty="0">
                    <a:latin typeface="Gill Sans" charset="0"/>
                    <a:ea typeface="Gill Sans" charset="0"/>
                    <a:cs typeface="Gill Sans" charset="0"/>
                  </a:rPr>
                  <a:t>Queues</a:t>
                </a:r>
              </a:p>
            </p:txBody>
          </p:sp>
          <p:sp>
            <p:nvSpPr>
              <p:cNvPr id="30754" name="Text Box 64"/>
              <p:cNvSpPr txBox="1">
                <a:spLocks noChangeArrowheads="1"/>
              </p:cNvSpPr>
              <p:nvPr/>
            </p:nvSpPr>
            <p:spPr bwMode="auto">
              <a:xfrm>
                <a:off x="2309" y="2159"/>
                <a:ext cx="797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800" b="0" dirty="0">
                    <a:latin typeface="Gill Sans" charset="0"/>
                    <a:ea typeface="Gill Sans" charset="0"/>
                    <a:cs typeface="Gill Sans" charset="0"/>
                  </a:rPr>
                  <a:t>Registers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800" b="0" dirty="0">
                    <a:latin typeface="Gill Sans" charset="0"/>
                    <a:ea typeface="Gill Sans" charset="0"/>
                    <a:cs typeface="Gill Sans" charset="0"/>
                  </a:rPr>
                  <a:t>(port 0x20)</a:t>
                </a:r>
              </a:p>
            </p:txBody>
          </p:sp>
          <p:sp>
            <p:nvSpPr>
              <p:cNvPr id="30755" name="Rectangle 65"/>
              <p:cNvSpPr>
                <a:spLocks noChangeArrowheads="1"/>
              </p:cNvSpPr>
              <p:nvPr/>
            </p:nvSpPr>
            <p:spPr bwMode="auto">
              <a:xfrm>
                <a:off x="3101" y="1168"/>
                <a:ext cx="1221" cy="418"/>
              </a:xfrm>
              <a:prstGeom prst="rect">
                <a:avLst/>
              </a:prstGeom>
              <a:solidFill>
                <a:srgbClr val="53FB25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Hardware</a:t>
                </a:r>
              </a:p>
              <a:p>
                <a:pPr marL="228600" indent="-228600" algn="ctr"/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sp>
            <p:nvSpPr>
              <p:cNvPr id="30756" name="Text Box 69"/>
              <p:cNvSpPr txBox="1">
                <a:spLocks noChangeArrowheads="1"/>
              </p:cNvSpPr>
              <p:nvPr/>
            </p:nvSpPr>
            <p:spPr bwMode="auto">
              <a:xfrm>
                <a:off x="2981" y="2394"/>
                <a:ext cx="1454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sz="1800" b="0" dirty="0">
                    <a:latin typeface="Gill Sans" charset="0"/>
                    <a:ea typeface="Gill Sans" charset="0"/>
                    <a:cs typeface="Gill Sans" charset="0"/>
                  </a:rPr>
                  <a:t>Memory Mapped</a:t>
                </a:r>
              </a:p>
              <a:p>
                <a:pPr algn="ctr">
                  <a:spcBef>
                    <a:spcPct val="0"/>
                  </a:spcBef>
                </a:pPr>
                <a:r>
                  <a:rPr lang="en-US" sz="1800" b="0" dirty="0">
                    <a:latin typeface="Gill Sans" charset="0"/>
                    <a:ea typeface="Gill Sans" charset="0"/>
                    <a:cs typeface="Gill Sans" charset="0"/>
                  </a:rPr>
                  <a:t>Region: </a:t>
                </a:r>
                <a:r>
                  <a:rPr lang="en-US" sz="1800" b="0" dirty="0" smtClean="0">
                    <a:latin typeface="Consolas" panose="020B0609020204030204" pitchFamily="49" charset="0"/>
                    <a:ea typeface="Gill Sans" charset="0"/>
                    <a:cs typeface="Gill Sans" charset="0"/>
                  </a:rPr>
                  <a:t>0x8F008020</a:t>
                </a:r>
                <a:endParaRPr lang="en-US" sz="1800" b="0" dirty="0">
                  <a:latin typeface="Consolas" panose="020B0609020204030204" pitchFamily="49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57" name="Rectangle 78"/>
              <p:cNvSpPr>
                <a:spLocks noChangeArrowheads="1"/>
              </p:cNvSpPr>
              <p:nvPr/>
            </p:nvSpPr>
            <p:spPr bwMode="auto">
              <a:xfrm>
                <a:off x="2422" y="1168"/>
                <a:ext cx="571" cy="418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 dirty="0">
                    <a:latin typeface="Gill Sans" charset="0"/>
                    <a:ea typeface="Gill Sans" charset="0"/>
                    <a:cs typeface="Gill Sans" charset="0"/>
                  </a:rPr>
                  <a:t>Bus</a:t>
                </a:r>
              </a:p>
              <a:p>
                <a:pPr marL="228600" indent="-228600" algn="ctr"/>
                <a:r>
                  <a:rPr lang="en-US" b="0" dirty="0">
                    <a:latin typeface="Gill Sans" charset="0"/>
                    <a:ea typeface="Gill Sans" charset="0"/>
                    <a:cs typeface="Gill Sans" charset="0"/>
                  </a:rPr>
                  <a:t>Interface</a:t>
                </a:r>
              </a:p>
            </p:txBody>
          </p:sp>
        </p:grpSp>
        <p:pic>
          <p:nvPicPr>
            <p:cNvPr id="30750" name="Picture 9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" y="336"/>
              <a:ext cx="585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38762" name="Group 106"/>
          <p:cNvGrpSpPr>
            <a:grpSpLocks/>
          </p:cNvGrpSpPr>
          <p:nvPr/>
        </p:nvGrpSpPr>
        <p:grpSpPr bwMode="auto">
          <a:xfrm>
            <a:off x="1939027" y="1641478"/>
            <a:ext cx="3849937" cy="1163639"/>
            <a:chOff x="1221" y="986"/>
            <a:chExt cx="2410" cy="733"/>
          </a:xfrm>
        </p:grpSpPr>
        <p:sp>
          <p:nvSpPr>
            <p:cNvPr id="30747" name="Line 87"/>
            <p:cNvSpPr>
              <a:spLocks noChangeShapeType="1"/>
            </p:cNvSpPr>
            <p:nvPr/>
          </p:nvSpPr>
          <p:spPr bwMode="auto">
            <a:xfrm flipH="1">
              <a:off x="1221" y="1488"/>
              <a:ext cx="2407" cy="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45" name="Freeform 83"/>
            <p:cNvSpPr>
              <a:spLocks/>
            </p:cNvSpPr>
            <p:nvPr/>
          </p:nvSpPr>
          <p:spPr bwMode="auto">
            <a:xfrm>
              <a:off x="2750" y="1051"/>
              <a:ext cx="877" cy="293"/>
            </a:xfrm>
            <a:custGeom>
              <a:avLst/>
              <a:gdLst>
                <a:gd name="T0" fmla="*/ 0 w 960"/>
                <a:gd name="T1" fmla="*/ 0 h 336"/>
                <a:gd name="T2" fmla="*/ 0 w 960"/>
                <a:gd name="T3" fmla="*/ 293 h 336"/>
                <a:gd name="T4" fmla="*/ 946 w 960"/>
                <a:gd name="T5" fmla="*/ 293 h 3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0" h="336">
                  <a:moveTo>
                    <a:pt x="0" y="0"/>
                  </a:moveTo>
                  <a:lnTo>
                    <a:pt x="0" y="336"/>
                  </a:lnTo>
                  <a:lnTo>
                    <a:pt x="960" y="336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46" name="Text Box 84"/>
            <p:cNvSpPr txBox="1">
              <a:spLocks noChangeArrowheads="1"/>
            </p:cNvSpPr>
            <p:nvPr/>
          </p:nvSpPr>
          <p:spPr bwMode="auto">
            <a:xfrm>
              <a:off x="2917" y="986"/>
              <a:ext cx="714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800" b="0">
                  <a:latin typeface="Gill Sans" charset="0"/>
                  <a:ea typeface="Gill Sans" charset="0"/>
                  <a:cs typeface="Gill Sans" charset="0"/>
                </a:rPr>
                <a:t>Address +</a:t>
              </a:r>
              <a:endParaRPr lang="en-US" sz="1800" b="0" dirty="0">
                <a:latin typeface="Gill Sans" charset="0"/>
                <a:ea typeface="Gill Sans" charset="0"/>
                <a:cs typeface="Gill Sans" charset="0"/>
              </a:endParaRPr>
            </a:p>
            <a:p>
              <a:pPr>
                <a:spcBef>
                  <a:spcPct val="0"/>
                </a:spcBef>
              </a:pPr>
              <a:r>
                <a:rPr lang="en-US" sz="18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30748" name="Text Box 89"/>
            <p:cNvSpPr txBox="1">
              <a:spLocks noChangeArrowheads="1"/>
            </p:cNvSpPr>
            <p:nvPr/>
          </p:nvSpPr>
          <p:spPr bwMode="auto">
            <a:xfrm>
              <a:off x="1824" y="1488"/>
              <a:ext cx="14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800" b="0">
                  <a:latin typeface="Gill Sans" charset="0"/>
                  <a:ea typeface="Gill Sans" charset="0"/>
                  <a:cs typeface="Gill Sans" charset="0"/>
                </a:rPr>
                <a:t>Interrupt Request</a:t>
              </a:r>
            </a:p>
          </p:txBody>
        </p:sp>
      </p:grpSp>
      <p:grpSp>
        <p:nvGrpSpPr>
          <p:cNvPr id="838760" name="Group 104"/>
          <p:cNvGrpSpPr>
            <a:grpSpLocks/>
          </p:cNvGrpSpPr>
          <p:nvPr/>
        </p:nvGrpSpPr>
        <p:grpSpPr bwMode="auto">
          <a:xfrm>
            <a:off x="838200" y="685800"/>
            <a:ext cx="5521325" cy="1223963"/>
            <a:chOff x="528" y="384"/>
            <a:chExt cx="3478" cy="771"/>
          </a:xfrm>
        </p:grpSpPr>
        <p:sp>
          <p:nvSpPr>
            <p:cNvPr id="30739" name="Rectangle 9"/>
            <p:cNvSpPr>
              <a:spLocks noChangeArrowheads="1"/>
            </p:cNvSpPr>
            <p:nvPr/>
          </p:nvSpPr>
          <p:spPr bwMode="auto">
            <a:xfrm>
              <a:off x="3264" y="432"/>
              <a:ext cx="742" cy="29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30740" name="Group 102"/>
            <p:cNvGrpSpPr>
              <a:grpSpLocks/>
            </p:cNvGrpSpPr>
            <p:nvPr/>
          </p:nvGrpSpPr>
          <p:grpSpPr bwMode="auto">
            <a:xfrm>
              <a:off x="528" y="384"/>
              <a:ext cx="3432" cy="771"/>
              <a:chOff x="528" y="384"/>
              <a:chExt cx="3432" cy="771"/>
            </a:xfrm>
          </p:grpSpPr>
          <p:sp>
            <p:nvSpPr>
              <p:cNvPr id="30741" name="Freeform 100"/>
              <p:cNvSpPr>
                <a:spLocks/>
              </p:cNvSpPr>
              <p:nvPr/>
            </p:nvSpPr>
            <p:spPr bwMode="auto">
              <a:xfrm>
                <a:off x="1056" y="576"/>
                <a:ext cx="2208" cy="144"/>
              </a:xfrm>
              <a:custGeom>
                <a:avLst/>
                <a:gdLst>
                  <a:gd name="T0" fmla="*/ 2208 w 2784"/>
                  <a:gd name="T1" fmla="*/ 0 h 144"/>
                  <a:gd name="T2" fmla="*/ 266 w 2784"/>
                  <a:gd name="T3" fmla="*/ 0 h 144"/>
                  <a:gd name="T4" fmla="*/ 0 w 2784"/>
                  <a:gd name="T5" fmla="*/ 144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84" h="144">
                    <a:moveTo>
                      <a:pt x="2784" y="0"/>
                    </a:moveTo>
                    <a:lnTo>
                      <a:pt x="336" y="0"/>
                    </a:lnTo>
                    <a:lnTo>
                      <a:pt x="0" y="144"/>
                    </a:ln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42" name="Rectangle 11"/>
              <p:cNvSpPr>
                <a:spLocks noChangeArrowheads="1"/>
              </p:cNvSpPr>
              <p:nvPr/>
            </p:nvSpPr>
            <p:spPr bwMode="auto">
              <a:xfrm>
                <a:off x="1632" y="384"/>
                <a:ext cx="149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Processor Memory Bus</a:t>
                </a:r>
              </a:p>
            </p:txBody>
          </p:sp>
          <p:sp>
            <p:nvSpPr>
              <p:cNvPr id="30743" name="Oval 86"/>
              <p:cNvSpPr>
                <a:spLocks noChangeArrowheads="1"/>
              </p:cNvSpPr>
              <p:nvPr/>
            </p:nvSpPr>
            <p:spPr bwMode="auto">
              <a:xfrm>
                <a:off x="528" y="528"/>
                <a:ext cx="659" cy="627"/>
              </a:xfrm>
              <a:prstGeom prst="ellipse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/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CPU</a:t>
                </a:r>
              </a:p>
            </p:txBody>
          </p:sp>
          <p:sp>
            <p:nvSpPr>
              <p:cNvPr id="30744" name="Rectangle 101"/>
              <p:cNvSpPr>
                <a:spLocks noChangeArrowheads="1"/>
              </p:cNvSpPr>
              <p:nvPr/>
            </p:nvSpPr>
            <p:spPr bwMode="auto">
              <a:xfrm>
                <a:off x="3344" y="416"/>
                <a:ext cx="616" cy="3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Regular</a:t>
                </a:r>
              </a:p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Memory</a:t>
                </a:r>
              </a:p>
            </p:txBody>
          </p:sp>
        </p:grpSp>
      </p:grpSp>
      <p:grpSp>
        <p:nvGrpSpPr>
          <p:cNvPr id="838759" name="Group 103"/>
          <p:cNvGrpSpPr>
            <a:grpSpLocks/>
          </p:cNvGrpSpPr>
          <p:nvPr/>
        </p:nvGrpSpPr>
        <p:grpSpPr bwMode="auto">
          <a:xfrm>
            <a:off x="762001" y="990600"/>
            <a:ext cx="4114801" cy="1905000"/>
            <a:chOff x="480" y="576"/>
            <a:chExt cx="2592" cy="1200"/>
          </a:xfrm>
        </p:grpSpPr>
        <p:sp>
          <p:nvSpPr>
            <p:cNvPr id="30733" name="Line 8"/>
            <p:cNvSpPr>
              <a:spLocks noChangeShapeType="1"/>
            </p:cNvSpPr>
            <p:nvPr/>
          </p:nvSpPr>
          <p:spPr bwMode="auto">
            <a:xfrm>
              <a:off x="2763" y="576"/>
              <a:ext cx="0" cy="17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34" name="Rectangle 85"/>
            <p:cNvSpPr>
              <a:spLocks noChangeArrowheads="1"/>
            </p:cNvSpPr>
            <p:nvPr/>
          </p:nvSpPr>
          <p:spPr bwMode="auto">
            <a:xfrm>
              <a:off x="480" y="1344"/>
              <a:ext cx="759" cy="432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b="0">
                  <a:latin typeface="Gill Sans" charset="0"/>
                  <a:ea typeface="Gill Sans" charset="0"/>
                  <a:cs typeface="Gill Sans" charset="0"/>
                </a:rPr>
                <a:t>Interrupt</a:t>
              </a:r>
            </a:p>
            <a:p>
              <a:pPr marL="228600" indent="-228600" algn="ctr"/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30735" name="Oval 93"/>
            <p:cNvSpPr>
              <a:spLocks noChangeArrowheads="1"/>
            </p:cNvSpPr>
            <p:nvPr/>
          </p:nvSpPr>
          <p:spPr bwMode="auto">
            <a:xfrm>
              <a:off x="2448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30736" name="Oval 95"/>
            <p:cNvSpPr>
              <a:spLocks noChangeArrowheads="1"/>
            </p:cNvSpPr>
            <p:nvPr/>
          </p:nvSpPr>
          <p:spPr bwMode="auto">
            <a:xfrm>
              <a:off x="1584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30737" name="Line 96"/>
            <p:cNvSpPr>
              <a:spLocks noChangeShapeType="1"/>
            </p:cNvSpPr>
            <p:nvPr/>
          </p:nvSpPr>
          <p:spPr bwMode="auto">
            <a:xfrm>
              <a:off x="1920" y="576"/>
              <a:ext cx="0" cy="13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38" name="Line 88"/>
            <p:cNvSpPr>
              <a:spLocks noChangeShapeType="1"/>
            </p:cNvSpPr>
            <p:nvPr/>
          </p:nvSpPr>
          <p:spPr bwMode="auto">
            <a:xfrm>
              <a:off x="864" y="1135"/>
              <a:ext cx="0" cy="209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838765" name="Group 109"/>
          <p:cNvGrpSpPr>
            <a:grpSpLocks/>
          </p:cNvGrpSpPr>
          <p:nvPr/>
        </p:nvGrpSpPr>
        <p:grpSpPr bwMode="auto">
          <a:xfrm>
            <a:off x="2286000" y="1752602"/>
            <a:ext cx="2133600" cy="774701"/>
            <a:chOff x="1440" y="1056"/>
            <a:chExt cx="1344" cy="488"/>
          </a:xfrm>
        </p:grpSpPr>
        <p:grpSp>
          <p:nvGrpSpPr>
            <p:cNvPr id="30729" name="Group 107"/>
            <p:cNvGrpSpPr>
              <a:grpSpLocks/>
            </p:cNvGrpSpPr>
            <p:nvPr/>
          </p:nvGrpSpPr>
          <p:grpSpPr bwMode="auto">
            <a:xfrm>
              <a:off x="1440" y="1056"/>
              <a:ext cx="985" cy="488"/>
              <a:chOff x="1440" y="1056"/>
              <a:chExt cx="985" cy="488"/>
            </a:xfrm>
          </p:grpSpPr>
          <p:sp>
            <p:nvSpPr>
              <p:cNvPr id="30731" name="Text Box 97"/>
              <p:cNvSpPr txBox="1">
                <a:spLocks noChangeArrowheads="1"/>
              </p:cNvSpPr>
              <p:nvPr/>
            </p:nvSpPr>
            <p:spPr bwMode="auto">
              <a:xfrm>
                <a:off x="1440" y="1138"/>
                <a:ext cx="985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800" b="0">
                    <a:latin typeface="Gill Sans" charset="0"/>
                    <a:ea typeface="Gill Sans" charset="0"/>
                    <a:cs typeface="Gill Sans" charset="0"/>
                  </a:rPr>
                  <a:t>Other Devices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800" b="0">
                    <a:latin typeface="Gill Sans" charset="0"/>
                    <a:ea typeface="Gill Sans" charset="0"/>
                    <a:cs typeface="Gill Sans" charset="0"/>
                  </a:rPr>
                  <a:t>or Buses</a:t>
                </a:r>
              </a:p>
            </p:txBody>
          </p:sp>
          <p:sp>
            <p:nvSpPr>
              <p:cNvPr id="30732" name="Line 98"/>
              <p:cNvSpPr>
                <a:spLocks noChangeShapeType="1"/>
              </p:cNvSpPr>
              <p:nvPr/>
            </p:nvSpPr>
            <p:spPr bwMode="auto">
              <a:xfrm>
                <a:off x="1920" y="105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0730" name="Line 108"/>
            <p:cNvSpPr>
              <a:spLocks noChangeShapeType="1"/>
            </p:cNvSpPr>
            <p:nvPr/>
          </p:nvSpPr>
          <p:spPr bwMode="auto">
            <a:xfrm flipH="1">
              <a:off x="2304" y="1344"/>
              <a:ext cx="48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8856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65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528" y="213234"/>
            <a:ext cx="8229600" cy="426082"/>
          </a:xfrm>
        </p:spPr>
        <p:txBody>
          <a:bodyPr/>
          <a:lstStyle/>
          <a:p>
            <a:r>
              <a:rPr lang="en-US" dirty="0"/>
              <a:t>Review: Magnetic Disks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9144000" cy="30480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0000"/>
                </a:solidFill>
              </a:rPr>
              <a:t>Cylinders: </a:t>
            </a:r>
            <a:r>
              <a:rPr lang="en-US" dirty="0"/>
              <a:t>all the tracks under the </a:t>
            </a:r>
            <a:br>
              <a:rPr lang="en-US" dirty="0"/>
            </a:br>
            <a:r>
              <a:rPr lang="en-US" dirty="0"/>
              <a:t>head at a given point on all surface</a:t>
            </a:r>
          </a:p>
          <a:p>
            <a:pPr lvl="3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endParaRPr lang="en-US" dirty="0"/>
          </a:p>
          <a:p>
            <a:pPr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/>
              <a:t>Read/write data is a three-stage process: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0000"/>
                </a:solidFill>
              </a:rPr>
              <a:t>Seek time: </a:t>
            </a:r>
            <a:r>
              <a:rPr lang="en-US" dirty="0"/>
              <a:t>position the head/arm over the proper track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0000"/>
                </a:solidFill>
              </a:rPr>
              <a:t>Rotational latency: </a:t>
            </a:r>
            <a:r>
              <a:rPr lang="en-US" dirty="0"/>
              <a:t>wait for desired sector to rotate under r/w head</a:t>
            </a:r>
          </a:p>
          <a:p>
            <a:pPr lvl="1">
              <a:lnSpc>
                <a:spcPct val="11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dirty="0">
                <a:solidFill>
                  <a:srgbClr val="FF0000"/>
                </a:solidFill>
              </a:rPr>
              <a:t>Transfer time: </a:t>
            </a:r>
            <a:r>
              <a:rPr lang="en-US" dirty="0"/>
              <a:t>transfer a block of bits (sector) under r/w head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591175" y="685800"/>
            <a:ext cx="3552825" cy="2274870"/>
            <a:chOff x="5715000" y="1230330"/>
            <a:chExt cx="3324225" cy="2046270"/>
          </a:xfrm>
        </p:grpSpPr>
        <p:sp useBgFill="1">
          <p:nvSpPr>
            <p:cNvPr id="4" name="Oval 4"/>
            <p:cNvSpPr>
              <a:spLocks noChangeArrowheads="1"/>
            </p:cNvSpPr>
            <p:nvPr/>
          </p:nvSpPr>
          <p:spPr bwMode="auto">
            <a:xfrm>
              <a:off x="6553200" y="27035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 useBgFill="1"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6553200" y="24749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 useBgFill="1"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6527800" y="22971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 useBgFill="1"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6527800" y="2144730"/>
              <a:ext cx="1244600" cy="381000"/>
            </a:xfrm>
            <a:prstGeom prst="ellipse">
              <a:avLst/>
            </a:prstGeom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7131050" y="2316180"/>
              <a:ext cx="241300" cy="190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7105650" y="2290780"/>
              <a:ext cx="596900" cy="88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 flipV="1">
              <a:off x="7410450" y="1706580"/>
              <a:ext cx="292100" cy="723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7721600" y="1547830"/>
              <a:ext cx="795377" cy="29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Ariel"/>
                  <a:cs typeface="Ariel"/>
                </a:rPr>
                <a:t>Sector</a:t>
              </a: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 flipV="1">
              <a:off x="6991350" y="1389080"/>
              <a:ext cx="368300" cy="8255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7404100" y="1230330"/>
              <a:ext cx="696755" cy="29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Ariel"/>
                  <a:cs typeface="Ariel"/>
                </a:rPr>
                <a:t>Track</a:t>
              </a:r>
            </a:p>
          </p:txBody>
        </p:sp>
        <p:grpSp>
          <p:nvGrpSpPr>
            <p:cNvPr id="14" name="Group 49"/>
            <p:cNvGrpSpPr>
              <a:grpSpLocks/>
            </p:cNvGrpSpPr>
            <p:nvPr/>
          </p:nvGrpSpPr>
          <p:grpSpPr bwMode="auto">
            <a:xfrm>
              <a:off x="6743700" y="2233630"/>
              <a:ext cx="2295525" cy="723900"/>
              <a:chOff x="4272" y="632"/>
              <a:chExt cx="1446" cy="456"/>
            </a:xfrm>
          </p:grpSpPr>
          <p:grpSp>
            <p:nvGrpSpPr>
              <p:cNvPr id="15" name="Group 48"/>
              <p:cNvGrpSpPr>
                <a:grpSpLocks/>
              </p:cNvGrpSpPr>
              <p:nvPr/>
            </p:nvGrpSpPr>
            <p:grpSpPr bwMode="auto">
              <a:xfrm>
                <a:off x="4272" y="632"/>
                <a:ext cx="520" cy="456"/>
                <a:chOff x="4272" y="632"/>
                <a:chExt cx="520" cy="456"/>
              </a:xfrm>
            </p:grpSpPr>
            <p:sp>
              <p:nvSpPr>
                <p:cNvPr id="18" name="Oval 15"/>
                <p:cNvSpPr>
                  <a:spLocks noChangeArrowheads="1"/>
                </p:cNvSpPr>
                <p:nvPr/>
              </p:nvSpPr>
              <p:spPr bwMode="auto">
                <a:xfrm>
                  <a:off x="4272" y="947"/>
                  <a:ext cx="520" cy="141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  <p:sp>
              <p:nvSpPr>
                <p:cNvPr id="19" name="Oval 16"/>
                <p:cNvSpPr>
                  <a:spLocks noChangeArrowheads="1"/>
                </p:cNvSpPr>
                <p:nvPr/>
              </p:nvSpPr>
              <p:spPr bwMode="auto">
                <a:xfrm>
                  <a:off x="4280" y="632"/>
                  <a:ext cx="496" cy="128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  <p:sp>
              <p:nvSpPr>
                <p:cNvPr id="20" name="Line 17"/>
                <p:cNvSpPr>
                  <a:spLocks noChangeShapeType="1"/>
                </p:cNvSpPr>
                <p:nvPr/>
              </p:nvSpPr>
              <p:spPr bwMode="auto">
                <a:xfrm>
                  <a:off x="4272" y="696"/>
                  <a:ext cx="0" cy="320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  <p:sp>
              <p:nvSpPr>
                <p:cNvPr id="21" name="Line 18"/>
                <p:cNvSpPr>
                  <a:spLocks noChangeShapeType="1"/>
                </p:cNvSpPr>
                <p:nvPr/>
              </p:nvSpPr>
              <p:spPr bwMode="auto">
                <a:xfrm>
                  <a:off x="4776" y="696"/>
                  <a:ext cx="0" cy="344"/>
                </a:xfrm>
                <a:prstGeom prst="line">
                  <a:avLst/>
                </a:prstGeom>
                <a:noFill/>
                <a:ln w="25400">
                  <a:solidFill>
                    <a:schemeClr val="accent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b="0">
                    <a:latin typeface="Ariel"/>
                    <a:cs typeface="Ariel"/>
                  </a:endParaRPr>
                </a:p>
              </p:txBody>
            </p:sp>
          </p:grpSp>
          <p:sp>
            <p:nvSpPr>
              <p:cNvPr id="16" name="Line 19"/>
              <p:cNvSpPr>
                <a:spLocks noChangeShapeType="1"/>
              </p:cNvSpPr>
              <p:nvPr/>
            </p:nvSpPr>
            <p:spPr bwMode="auto">
              <a:xfrm>
                <a:off x="4780" y="924"/>
                <a:ext cx="348" cy="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17" name="Rectangle 20"/>
              <p:cNvSpPr>
                <a:spLocks noChangeArrowheads="1"/>
              </p:cNvSpPr>
              <p:nvPr/>
            </p:nvSpPr>
            <p:spPr bwMode="auto">
              <a:xfrm>
                <a:off x="5104" y="872"/>
                <a:ext cx="614" cy="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accent1"/>
                    </a:solidFill>
                    <a:latin typeface="Ariel"/>
                    <a:cs typeface="Ariel"/>
                  </a:rPr>
                  <a:t>Cylinder</a:t>
                </a:r>
              </a:p>
            </p:txBody>
          </p:sp>
        </p:grpSp>
        <p:grpSp>
          <p:nvGrpSpPr>
            <p:cNvPr id="22" name="Group 51"/>
            <p:cNvGrpSpPr>
              <a:grpSpLocks/>
            </p:cNvGrpSpPr>
            <p:nvPr/>
          </p:nvGrpSpPr>
          <p:grpSpPr bwMode="auto">
            <a:xfrm>
              <a:off x="5715000" y="2309830"/>
              <a:ext cx="1028700" cy="596900"/>
              <a:chOff x="3600" y="680"/>
              <a:chExt cx="648" cy="376"/>
            </a:xfrm>
          </p:grpSpPr>
          <p:sp>
            <p:nvSpPr>
              <p:cNvPr id="23" name="Rectangle 28"/>
              <p:cNvSpPr>
                <a:spLocks noChangeArrowheads="1"/>
              </p:cNvSpPr>
              <p:nvPr/>
            </p:nvSpPr>
            <p:spPr bwMode="auto">
              <a:xfrm>
                <a:off x="3600" y="685"/>
                <a:ext cx="436" cy="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1800" b="0">
                    <a:solidFill>
                      <a:schemeClr val="hlink"/>
                    </a:solidFill>
                    <a:latin typeface="Ariel"/>
                    <a:cs typeface="Ariel"/>
                  </a:rPr>
                  <a:t>Head</a:t>
                </a:r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4008" y="680"/>
                <a:ext cx="0" cy="376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5" name="Line 22"/>
              <p:cNvSpPr>
                <a:spLocks noChangeShapeType="1"/>
              </p:cNvSpPr>
              <p:nvPr/>
            </p:nvSpPr>
            <p:spPr bwMode="auto">
              <a:xfrm>
                <a:off x="4000" y="695"/>
                <a:ext cx="248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6" name="Line 23"/>
              <p:cNvSpPr>
                <a:spLocks noChangeShapeType="1"/>
              </p:cNvSpPr>
              <p:nvPr/>
            </p:nvSpPr>
            <p:spPr bwMode="auto">
              <a:xfrm>
                <a:off x="4016" y="824"/>
                <a:ext cx="231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7" name="Line 24"/>
              <p:cNvSpPr>
                <a:spLocks noChangeShapeType="1"/>
              </p:cNvSpPr>
              <p:nvPr/>
            </p:nvSpPr>
            <p:spPr bwMode="auto">
              <a:xfrm>
                <a:off x="4016" y="944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8" name="Line 25"/>
              <p:cNvSpPr>
                <a:spLocks noChangeShapeType="1"/>
              </p:cNvSpPr>
              <p:nvPr/>
            </p:nvSpPr>
            <p:spPr bwMode="auto">
              <a:xfrm>
                <a:off x="4016" y="1056"/>
                <a:ext cx="23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  <p:sp>
            <p:nvSpPr>
              <p:cNvPr id="29" name="Line 26"/>
              <p:cNvSpPr>
                <a:spLocks noChangeShapeType="1"/>
              </p:cNvSpPr>
              <p:nvPr/>
            </p:nvSpPr>
            <p:spPr bwMode="auto">
              <a:xfrm flipH="1">
                <a:off x="3744" y="888"/>
                <a:ext cx="272" cy="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b="0">
                  <a:latin typeface="Ariel"/>
                  <a:cs typeface="Ariel"/>
                </a:endParaRPr>
              </a:p>
            </p:txBody>
          </p:sp>
        </p:grp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7772400" y="2982930"/>
              <a:ext cx="368300" cy="101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0">
                <a:latin typeface="Ariel"/>
                <a:cs typeface="Ariel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8077200" y="2982930"/>
              <a:ext cx="795377" cy="293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1800" b="0">
                  <a:latin typeface="Ariel"/>
                  <a:cs typeface="Ariel"/>
                </a:rPr>
                <a:t>Platter</a:t>
              </a:r>
            </a:p>
          </p:txBody>
        </p:sp>
      </p:grpSp>
      <p:grpSp>
        <p:nvGrpSpPr>
          <p:cNvPr id="33" name="Group 36"/>
          <p:cNvGrpSpPr>
            <a:grpSpLocks/>
          </p:cNvGrpSpPr>
          <p:nvPr/>
        </p:nvGrpSpPr>
        <p:grpSpPr bwMode="auto">
          <a:xfrm>
            <a:off x="500316" y="5105400"/>
            <a:ext cx="8140169" cy="1235075"/>
            <a:chOff x="457" y="3072"/>
            <a:chExt cx="5167" cy="816"/>
          </a:xfrm>
        </p:grpSpPr>
        <p:sp>
          <p:nvSpPr>
            <p:cNvPr id="34" name="Rectangle 37"/>
            <p:cNvSpPr>
              <a:spLocks noChangeArrowheads="1"/>
            </p:cNvSpPr>
            <p:nvPr/>
          </p:nvSpPr>
          <p:spPr bwMode="auto">
            <a:xfrm>
              <a:off x="1200" y="3072"/>
              <a:ext cx="1200" cy="8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2000" b="0">
                  <a:latin typeface="Helvetica Neue Light"/>
                  <a:cs typeface="Helvetica Neue Light"/>
                </a:rPr>
                <a:t>Software</a:t>
              </a:r>
            </a:p>
            <a:p>
              <a:pPr marL="228600" indent="-228600"/>
              <a:r>
                <a:rPr lang="en-US" sz="2000" b="0">
                  <a:latin typeface="Helvetica Neue Light"/>
                  <a:cs typeface="Helvetica Neue Light"/>
                </a:rPr>
                <a:t>Queue</a:t>
              </a:r>
            </a:p>
            <a:p>
              <a:pPr marL="228600" indent="-228600"/>
              <a:r>
                <a:rPr lang="en-US" sz="2000" b="0">
                  <a:latin typeface="Helvetica Neue Light"/>
                  <a:cs typeface="Helvetica Neue Light"/>
                </a:rPr>
                <a:t>(Device Driver)</a:t>
              </a:r>
            </a:p>
          </p:txBody>
        </p:sp>
        <p:sp>
          <p:nvSpPr>
            <p:cNvPr id="35" name="Line 38"/>
            <p:cNvSpPr>
              <a:spLocks noChangeShapeType="1"/>
            </p:cNvSpPr>
            <p:nvPr/>
          </p:nvSpPr>
          <p:spPr bwMode="auto">
            <a:xfrm>
              <a:off x="720" y="3480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Helvetica Neue Light"/>
                <a:cs typeface="Helvetica Neue Light"/>
              </a:endParaRPr>
            </a:p>
          </p:txBody>
        </p:sp>
        <p:sp>
          <p:nvSpPr>
            <p:cNvPr id="36" name="Line 39"/>
            <p:cNvSpPr>
              <a:spLocks noChangeShapeType="1"/>
            </p:cNvSpPr>
            <p:nvPr/>
          </p:nvSpPr>
          <p:spPr bwMode="auto">
            <a:xfrm flipV="1">
              <a:off x="2400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Helvetica Neue Light"/>
                <a:cs typeface="Helvetica Neue Light"/>
              </a:endParaRPr>
            </a:p>
          </p:txBody>
        </p:sp>
        <p:sp>
          <p:nvSpPr>
            <p:cNvPr id="37" name="Rectangle 40"/>
            <p:cNvSpPr>
              <a:spLocks noChangeArrowheads="1"/>
            </p:cNvSpPr>
            <p:nvPr/>
          </p:nvSpPr>
          <p:spPr bwMode="auto">
            <a:xfrm>
              <a:off x="2784" y="3072"/>
              <a:ext cx="384" cy="816"/>
            </a:xfrm>
            <a:prstGeom prst="rect">
              <a:avLst/>
            </a:prstGeom>
            <a:solidFill>
              <a:srgbClr val="FFFFDA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lIns="90478" tIns="44445" rIns="90478" bIns="44445" anchor="ctr"/>
            <a:lstStyle/>
            <a:p>
              <a:pPr marL="228600" indent="-228600">
                <a:lnSpc>
                  <a:spcPct val="80000"/>
                </a:lnSpc>
                <a:spcBef>
                  <a:spcPct val="10000"/>
                </a:spcBef>
              </a:pPr>
              <a:r>
                <a:rPr lang="en-US" sz="2000" b="0" dirty="0">
                  <a:latin typeface="Helvetica Neue Light"/>
                  <a:cs typeface="Helvetica Neue Light"/>
                </a:rPr>
                <a:t>Hardware</a:t>
              </a:r>
            </a:p>
            <a:p>
              <a:pPr marL="228600" indent="-228600">
                <a:lnSpc>
                  <a:spcPct val="80000"/>
                </a:lnSpc>
                <a:spcBef>
                  <a:spcPct val="10000"/>
                </a:spcBef>
              </a:pPr>
              <a:r>
                <a:rPr lang="en-US" sz="2000" b="0" dirty="0">
                  <a:latin typeface="Helvetica Neue Light"/>
                  <a:cs typeface="Helvetica Neue Light"/>
                </a:rPr>
                <a:t>Controller</a:t>
              </a:r>
            </a:p>
          </p:txBody>
        </p:sp>
        <p:sp>
          <p:nvSpPr>
            <p:cNvPr id="38" name="Rectangle 41"/>
            <p:cNvSpPr>
              <a:spLocks noChangeArrowheads="1"/>
            </p:cNvSpPr>
            <p:nvPr/>
          </p:nvSpPr>
          <p:spPr bwMode="auto">
            <a:xfrm>
              <a:off x="3552" y="3072"/>
              <a:ext cx="1440" cy="816"/>
            </a:xfrm>
            <a:prstGeom prst="rect">
              <a:avLst/>
            </a:prstGeom>
            <a:solidFill>
              <a:srgbClr val="FFFFDA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2000" b="0">
                  <a:latin typeface="Helvetica Neue Light"/>
                  <a:cs typeface="Helvetica Neue Light"/>
                </a:rPr>
                <a:t> Media Time</a:t>
              </a:r>
            </a:p>
            <a:p>
              <a:pPr marL="228600" indent="-228600"/>
              <a:r>
                <a:rPr lang="en-US" sz="2000" b="0">
                  <a:latin typeface="Helvetica Neue Light"/>
                  <a:cs typeface="Helvetica Neue Light"/>
                </a:rPr>
                <a:t>(Seek+Rot+Xfer)</a:t>
              </a:r>
            </a:p>
          </p:txBody>
        </p:sp>
        <p:sp>
          <p:nvSpPr>
            <p:cNvPr id="39" name="Line 42"/>
            <p:cNvSpPr>
              <a:spLocks noChangeShapeType="1"/>
            </p:cNvSpPr>
            <p:nvPr/>
          </p:nvSpPr>
          <p:spPr bwMode="auto">
            <a:xfrm flipV="1">
              <a:off x="3168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Helvetica Neue Light"/>
                <a:cs typeface="Helvetica Neue Light"/>
              </a:endParaRPr>
            </a:p>
          </p:txBody>
        </p:sp>
        <p:sp>
          <p:nvSpPr>
            <p:cNvPr id="40" name="Line 43"/>
            <p:cNvSpPr>
              <a:spLocks noChangeShapeType="1"/>
            </p:cNvSpPr>
            <p:nvPr/>
          </p:nvSpPr>
          <p:spPr bwMode="auto">
            <a:xfrm flipV="1">
              <a:off x="4992" y="3480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Helvetica Neue Light"/>
                <a:cs typeface="Helvetica Neue Light"/>
              </a:endParaRPr>
            </a:p>
          </p:txBody>
        </p:sp>
        <p:sp>
          <p:nvSpPr>
            <p:cNvPr id="41" name="Text Box 44"/>
            <p:cNvSpPr txBox="1">
              <a:spLocks noChangeArrowheads="1"/>
            </p:cNvSpPr>
            <p:nvPr/>
          </p:nvSpPr>
          <p:spPr bwMode="auto">
            <a:xfrm rot="5400000">
              <a:off x="185" y="3344"/>
              <a:ext cx="815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Helvetica Neue Light"/>
                  <a:cs typeface="Helvetica Neue Light"/>
                </a:rPr>
                <a:t>Request</a:t>
              </a:r>
            </a:p>
          </p:txBody>
        </p:sp>
        <p:sp>
          <p:nvSpPr>
            <p:cNvPr id="42" name="Text Box 45"/>
            <p:cNvSpPr txBox="1">
              <a:spLocks noChangeArrowheads="1"/>
            </p:cNvSpPr>
            <p:nvPr/>
          </p:nvSpPr>
          <p:spPr bwMode="auto">
            <a:xfrm rot="5400000">
              <a:off x="5177" y="3344"/>
              <a:ext cx="621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b="0">
                  <a:latin typeface="Helvetica Neue Light"/>
                  <a:cs typeface="Helvetica Neue Light"/>
                </a:rPr>
                <a:t>Result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295400" y="4343400"/>
            <a:ext cx="6629400" cy="6412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Helvetica Neue "/>
                <a:cs typeface="Helvetica Neue "/>
              </a:rPr>
              <a:t>Disk Latency =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Helvetica Neue "/>
                <a:cs typeface="Helvetica Neue "/>
              </a:rPr>
              <a:t>Queueing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Helvetica Neue "/>
                <a:cs typeface="Helvetica Neue "/>
              </a:rPr>
              <a:t> Time + Controller time +</a:t>
            </a:r>
          </a:p>
          <a:p>
            <a:pPr>
              <a:lnSpc>
                <a:spcPct val="80000"/>
              </a:lnSpc>
              <a:spcBef>
                <a:spcPct val="15000"/>
              </a:spcBef>
              <a:tabLst>
                <a:tab pos="2635250" algn="l"/>
              </a:tabLs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Helvetica Neue "/>
                <a:cs typeface="Helvetica Neue "/>
              </a:rPr>
              <a:t>                        Seek Time + Rotation Time +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Helvetica Neue "/>
                <a:cs typeface="Helvetica Neue "/>
              </a:rPr>
              <a:t>Xfer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Helvetica Neue "/>
                <a:cs typeface="Helvetica Neue 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38152803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366" y="106898"/>
            <a:ext cx="5847755" cy="502702"/>
          </a:xfrm>
        </p:spPr>
        <p:txBody>
          <a:bodyPr wrap="none" lIns="63500" tIns="25400" rIns="63500" bIns="25400" anchor="t">
            <a:spAutoFit/>
          </a:bodyPr>
          <a:lstStyle/>
          <a:p>
            <a:r>
              <a:rPr lang="en-US" dirty="0"/>
              <a:t>Typical Numbers for Magnetic Disk</a:t>
            </a:r>
          </a:p>
        </p:txBody>
      </p:sp>
      <p:sp>
        <p:nvSpPr>
          <p:cNvPr id="14338" name="Rectangle 30"/>
          <p:cNvSpPr>
            <a:spLocks noChangeArrowheads="1"/>
          </p:cNvSpPr>
          <p:nvPr/>
        </p:nvSpPr>
        <p:spPr bwMode="auto">
          <a:xfrm>
            <a:off x="5245100" y="3644900"/>
            <a:ext cx="254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28600" y="760100"/>
          <a:ext cx="8839200" cy="574432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313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6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Parameter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T="45718" marB="4571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Info / Range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T="45718" marB="45718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Space/Density</a:t>
                      </a:r>
                      <a:endParaRPr kumimoji="0" 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T="45718" marB="4571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Space: </a:t>
                      </a:r>
                      <a:r>
                        <a:rPr kumimoji="0" lang="en-US" sz="19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14TB </a:t>
                      </a:r>
                      <a:r>
                        <a:rPr kumimoji="0" lang="en-US" sz="19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(Seagate</a:t>
                      </a:r>
                      <a:r>
                        <a:rPr kumimoji="0" lang="en-US" sz="19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), 8 platters, in </a:t>
                      </a:r>
                      <a:r>
                        <a:rPr kumimoji="0" lang="en-US" sz="19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3½ inch form factor! Areal Density: ≥ 1Terabit/square inch! </a:t>
                      </a:r>
                      <a:r>
                        <a:rPr kumimoji="0" lang="en-US" sz="19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(PMR</a:t>
                      </a:r>
                      <a:r>
                        <a:rPr kumimoji="0" lang="en-US" sz="19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, Helium, …)</a:t>
                      </a:r>
                      <a:endParaRPr kumimoji="0" 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Light"/>
                        <a:ea typeface="ＭＳ Ｐゴシック" charset="0"/>
                        <a:cs typeface="Gill Sans Light"/>
                      </a:endParaRPr>
                    </a:p>
                  </a:txBody>
                  <a:tcPr marT="45718" marB="45718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Average seek time</a:t>
                      </a:r>
                      <a:endParaRPr kumimoji="0" 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T="45718" marB="4571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Typically </a:t>
                      </a:r>
                      <a:r>
                        <a:rPr kumimoji="0" lang="en-US" sz="19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4-6 </a:t>
                      </a:r>
                      <a:r>
                        <a:rPr kumimoji="0" lang="en-US" sz="19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milliseconds.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Depending on reference locality, actual cost may be </a:t>
                      </a:r>
                      <a:endParaRPr kumimoji="0" lang="en-US" sz="1900" u="none" strike="noStrike" cap="none" normalizeH="0" baseline="0" dirty="0" smtClean="0">
                        <a:ln>
                          <a:noFill/>
                        </a:ln>
                        <a:effectLst/>
                        <a:latin typeface="Gill Sans Light"/>
                        <a:cs typeface="Gill Sans Ligh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25-33</a:t>
                      </a:r>
                      <a:r>
                        <a:rPr kumimoji="0" lang="en-US" sz="19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% of this number.</a:t>
                      </a:r>
                      <a:endParaRPr kumimoji="0" 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Light"/>
                        <a:ea typeface="ＭＳ Ｐゴシック" charset="0"/>
                        <a:cs typeface="Gill Sans Light"/>
                      </a:endParaRPr>
                    </a:p>
                  </a:txBody>
                  <a:tcPr marT="45718" marB="45718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77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Average rotational latency</a:t>
                      </a:r>
                      <a:endParaRPr kumimoji="0" 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T="45718" marB="4571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Most laptop/desktop disks rotate at 3600-7200 RPM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(16-8 </a:t>
                      </a:r>
                      <a:r>
                        <a:rPr kumimoji="0" lang="en-US" sz="19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ms</a:t>
                      </a:r>
                      <a:r>
                        <a:rPr kumimoji="0" lang="en-US" sz="19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/rotation). Server disks up to 15,000 RPM.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Average latency is halfway around disk so 8-4 milliseconds</a:t>
                      </a:r>
                      <a:endParaRPr kumimoji="0" 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Light"/>
                        <a:ea typeface="ＭＳ Ｐゴシック" charset="0"/>
                        <a:cs typeface="Gill Sans Light"/>
                      </a:endParaRPr>
                    </a:p>
                  </a:txBody>
                  <a:tcPr marT="45718" marB="45718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Controller time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T="45718" marB="4571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Depends on controller hardware</a:t>
                      </a:r>
                      <a:endParaRPr kumimoji="0" 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Light"/>
                        <a:ea typeface="ＭＳ Ｐゴシック" charset="0"/>
                        <a:cs typeface="Gill Sans Light"/>
                      </a:endParaRPr>
                    </a:p>
                  </a:txBody>
                  <a:tcPr marT="45718" marB="45718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01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Transfer time</a:t>
                      </a: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T="45718" marB="4571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Typically 50 to </a:t>
                      </a:r>
                      <a:r>
                        <a:rPr kumimoji="0" lang="en-US" sz="19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250 </a:t>
                      </a:r>
                      <a:r>
                        <a:rPr kumimoji="0" lang="en-US" sz="19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MB/s. Depends on:</a:t>
                      </a:r>
                    </a:p>
                    <a:p>
                      <a:pPr marL="742950" marR="0" lvl="1" indent="-28575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19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Transfer size (usually a sector): 512B – 1KB per sector</a:t>
                      </a:r>
                    </a:p>
                    <a:p>
                      <a:pPr marL="742950" marR="0" lvl="1" indent="-28575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19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Rotation speed: 3600 RPM to 15000 RPM</a:t>
                      </a:r>
                    </a:p>
                    <a:p>
                      <a:pPr marL="742950" marR="0" lvl="1" indent="-28575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19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Recording density: bits per inch on a track</a:t>
                      </a:r>
                    </a:p>
                    <a:p>
                      <a:pPr marL="742950" marR="0" lvl="1" indent="-28575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19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Diameter: ranges from  1 in to 5.25 in</a:t>
                      </a:r>
                      <a:endParaRPr kumimoji="0" 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Light"/>
                        <a:ea typeface="ＭＳ Ｐゴシック" charset="0"/>
                        <a:cs typeface="Gill Sans Light"/>
                      </a:endParaRPr>
                    </a:p>
                  </a:txBody>
                  <a:tcPr marT="45718" marB="45718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" charset="0"/>
                          <a:ea typeface="Gill Sans" charset="0"/>
                          <a:cs typeface="Gill Sans" charset="0"/>
                        </a:rPr>
                        <a:t>Cost</a:t>
                      </a:r>
                      <a:endParaRPr kumimoji="0" lang="en-US" sz="1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T="45718" marB="4571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u="none" strike="noStrike" cap="none" normalizeH="0" baseline="0" dirty="0">
                          <a:ln>
                            <a:noFill/>
                          </a:ln>
                          <a:effectLst/>
                          <a:latin typeface="Gill Sans Light"/>
                          <a:cs typeface="Gill Sans Light"/>
                        </a:rPr>
                        <a:t>Used to drop by a factor of two every 1.5 years (or even faster); now slowing down</a:t>
                      </a:r>
                      <a:endParaRPr kumimoji="0" lang="en-US" sz="19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 Light"/>
                        <a:ea typeface="ＭＳ Ｐゴシック" charset="0"/>
                        <a:cs typeface="Gill Sans Light"/>
                      </a:endParaRPr>
                    </a:p>
                  </a:txBody>
                  <a:tcPr marT="45718" marB="45718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020249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Disk Performance Example</a:t>
            </a:r>
            <a:endParaRPr 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762000"/>
            <a:ext cx="8991600" cy="5791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Ignoring queuing and controller times for now</a:t>
            </a:r>
          </a:p>
          <a:p>
            <a:pPr lvl="1"/>
            <a:r>
              <a:rPr lang="en-US" dirty="0" err="1" smtClean="0"/>
              <a:t>Avg</a:t>
            </a:r>
            <a:r>
              <a:rPr lang="en-US" dirty="0" smtClean="0"/>
              <a:t> seek time of 5ms, </a:t>
            </a:r>
          </a:p>
          <a:p>
            <a:pPr lvl="1"/>
            <a:r>
              <a:rPr lang="en-US" dirty="0" smtClean="0"/>
              <a:t>7200RPM </a:t>
            </a:r>
            <a:r>
              <a:rPr lang="en-US" dirty="0" smtClean="0">
                <a:sym typeface="Symbol" charset="0"/>
              </a:rPr>
              <a:t> </a:t>
            </a:r>
            <a:r>
              <a:rPr lang="en-US" dirty="0" smtClean="0"/>
              <a:t>Time for rotation: 60000 (</a:t>
            </a:r>
            <a:r>
              <a:rPr lang="en-US" dirty="0" err="1" smtClean="0"/>
              <a:t>ms</a:t>
            </a:r>
            <a:r>
              <a:rPr lang="en-US" dirty="0" smtClean="0"/>
              <a:t>/min) / 7200(rev/min) ~= 8ms</a:t>
            </a:r>
          </a:p>
          <a:p>
            <a:pPr lvl="1"/>
            <a:r>
              <a:rPr lang="en-US" dirty="0" smtClean="0"/>
              <a:t>Transfer rate of 50MByte/s, block size of 4Kbyte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br>
              <a:rPr lang="en-US" dirty="0" smtClean="0">
                <a:sym typeface="Symbol" panose="05050102010706020507" pitchFamily="18" charset="2"/>
              </a:rPr>
            </a:br>
            <a:r>
              <a:rPr lang="en-US" dirty="0" smtClean="0">
                <a:sym typeface="Symbol" panose="05050102010706020507" pitchFamily="18" charset="2"/>
              </a:rPr>
              <a:t>4096 bytes/50×10</a:t>
            </a:r>
            <a:r>
              <a:rPr lang="en-US" baseline="30000" dirty="0" smtClean="0">
                <a:sym typeface="Symbol" panose="05050102010706020507" pitchFamily="18" charset="2"/>
              </a:rPr>
              <a:t>6</a:t>
            </a:r>
            <a:r>
              <a:rPr lang="en-US" dirty="0" smtClean="0">
                <a:sym typeface="Symbol" panose="05050102010706020507" pitchFamily="18" charset="2"/>
              </a:rPr>
              <a:t> (bytes/s) = 81.92 × 10</a:t>
            </a:r>
            <a:r>
              <a:rPr lang="en-US" baseline="30000" dirty="0" smtClean="0">
                <a:sym typeface="Symbol" panose="05050102010706020507" pitchFamily="18" charset="2"/>
              </a:rPr>
              <a:t>-6</a:t>
            </a:r>
            <a:r>
              <a:rPr lang="en-US" dirty="0" smtClean="0">
                <a:sym typeface="Symbol" panose="05050102010706020507" pitchFamily="18" charset="2"/>
              </a:rPr>
              <a:t> sec  0.082 </a:t>
            </a:r>
            <a:r>
              <a:rPr lang="en-US" dirty="0" err="1" smtClean="0">
                <a:sym typeface="Symbol" panose="05050102010706020507" pitchFamily="18" charset="2"/>
              </a:rPr>
              <a:t>ms</a:t>
            </a:r>
            <a:r>
              <a:rPr lang="en-US" dirty="0" smtClean="0">
                <a:sym typeface="Symbol" panose="05050102010706020507" pitchFamily="18" charset="2"/>
              </a:rPr>
              <a:t> for 1 sector</a:t>
            </a:r>
            <a:endParaRPr lang="en-US" dirty="0" smtClean="0"/>
          </a:p>
          <a:p>
            <a:r>
              <a:rPr lang="en-US" dirty="0" smtClean="0"/>
              <a:t>Read block from random place on disk:</a:t>
            </a:r>
          </a:p>
          <a:p>
            <a:pPr lvl="1"/>
            <a:r>
              <a:rPr lang="en-US" dirty="0" smtClean="0"/>
              <a:t>Seek (5ms) + Rot. Delay (4ms) + Transfer (0.082ms) = 9.082ms</a:t>
            </a:r>
          </a:p>
          <a:p>
            <a:pPr lvl="1"/>
            <a:r>
              <a:rPr lang="en-US" dirty="0" err="1" smtClean="0"/>
              <a:t>Approx</a:t>
            </a:r>
            <a:r>
              <a:rPr lang="en-US" dirty="0" smtClean="0"/>
              <a:t> 9ms to fetch/put data: 4096 bytes/9.082</a:t>
            </a:r>
            <a:r>
              <a:rPr lang="en-US" dirty="0" smtClean="0">
                <a:sym typeface="Symbol" panose="05050102010706020507" pitchFamily="18" charset="2"/>
              </a:rPr>
              <a:t>×10</a:t>
            </a:r>
            <a:r>
              <a:rPr lang="en-US" baseline="30000" dirty="0" smtClean="0">
                <a:sym typeface="Symbol" panose="05050102010706020507" pitchFamily="18" charset="2"/>
              </a:rPr>
              <a:t>-3 </a:t>
            </a:r>
            <a:r>
              <a:rPr lang="en-US" dirty="0" smtClean="0">
                <a:sym typeface="Symbol" panose="05050102010706020507" pitchFamily="18" charset="2"/>
              </a:rPr>
              <a:t>s  </a:t>
            </a:r>
            <a:r>
              <a:rPr lang="en-US" dirty="0" smtClean="0"/>
              <a:t> 451KB/s</a:t>
            </a:r>
          </a:p>
          <a:p>
            <a:r>
              <a:rPr lang="en-US" dirty="0" smtClean="0"/>
              <a:t>Read block from random place in same cylinder:</a:t>
            </a:r>
          </a:p>
          <a:p>
            <a:pPr lvl="1"/>
            <a:r>
              <a:rPr lang="en-US" dirty="0" smtClean="0"/>
              <a:t>Rot. Delay (4ms) + </a:t>
            </a:r>
            <a:r>
              <a:rPr lang="en-US" dirty="0"/>
              <a:t>Transfer (0.082ms) = </a:t>
            </a:r>
            <a:r>
              <a:rPr lang="en-US" dirty="0" smtClean="0"/>
              <a:t>4.082ms </a:t>
            </a:r>
          </a:p>
          <a:p>
            <a:pPr lvl="1"/>
            <a:r>
              <a:rPr lang="en-US" dirty="0" err="1" smtClean="0"/>
              <a:t>Approx</a:t>
            </a:r>
            <a:r>
              <a:rPr lang="en-US" dirty="0" smtClean="0"/>
              <a:t> </a:t>
            </a:r>
            <a:r>
              <a:rPr lang="en-US" dirty="0"/>
              <a:t>4</a:t>
            </a:r>
            <a:r>
              <a:rPr lang="en-US" dirty="0" smtClean="0"/>
              <a:t>ms to fetch/put data: 4096 bytes/4.082</a:t>
            </a:r>
            <a:r>
              <a:rPr lang="en-US" dirty="0" smtClean="0">
                <a:sym typeface="Symbol" panose="05050102010706020507" pitchFamily="18" charset="2"/>
              </a:rPr>
              <a:t>×10</a:t>
            </a:r>
            <a:r>
              <a:rPr lang="en-US" baseline="30000" dirty="0" smtClean="0">
                <a:sym typeface="Symbol" panose="05050102010706020507" pitchFamily="18" charset="2"/>
              </a:rPr>
              <a:t>-3 </a:t>
            </a:r>
            <a:r>
              <a:rPr lang="en-US" dirty="0">
                <a:sym typeface="Symbol" panose="05050102010706020507" pitchFamily="18" charset="2"/>
              </a:rPr>
              <a:t>s  </a:t>
            </a:r>
            <a:r>
              <a:rPr lang="en-US" dirty="0"/>
              <a:t> </a:t>
            </a:r>
            <a:r>
              <a:rPr lang="en-US" dirty="0" smtClean="0"/>
              <a:t>1.03MB/s</a:t>
            </a:r>
          </a:p>
          <a:p>
            <a:r>
              <a:rPr lang="en-US" dirty="0" smtClean="0"/>
              <a:t>Read next block on same track:</a:t>
            </a:r>
          </a:p>
          <a:p>
            <a:pPr lvl="1"/>
            <a:r>
              <a:rPr lang="en-US" dirty="0" smtClean="0"/>
              <a:t>Transfer (0.082ms</a:t>
            </a:r>
            <a:r>
              <a:rPr lang="en-US" dirty="0"/>
              <a:t>): </a:t>
            </a:r>
            <a:r>
              <a:rPr lang="en-US" dirty="0" smtClean="0"/>
              <a:t>4096 bytes/0.082</a:t>
            </a:r>
            <a:r>
              <a:rPr lang="en-US" dirty="0" smtClean="0">
                <a:sym typeface="Symbol" panose="05050102010706020507" pitchFamily="18" charset="2"/>
              </a:rPr>
              <a:t>×10</a:t>
            </a:r>
            <a:r>
              <a:rPr lang="en-US" baseline="30000" dirty="0" smtClean="0">
                <a:sym typeface="Symbol" panose="05050102010706020507" pitchFamily="18" charset="2"/>
              </a:rPr>
              <a:t>-3 </a:t>
            </a:r>
            <a:r>
              <a:rPr lang="en-US" dirty="0">
                <a:sym typeface="Symbol" panose="05050102010706020507" pitchFamily="18" charset="2"/>
              </a:rPr>
              <a:t>s  </a:t>
            </a:r>
            <a:r>
              <a:rPr lang="en-US" dirty="0" smtClean="0">
                <a:sym typeface="Symbol" panose="05050102010706020507" pitchFamily="18" charset="2"/>
              </a:rPr>
              <a:t>50MB/sec 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Key to using disk effectively (especially for file systems) is to minimize seek and rotational delays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83991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(Lots of) Intelligence in the 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763000" cy="6096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Sectors contain sophisticated error correcting codes</a:t>
            </a:r>
          </a:p>
          <a:p>
            <a:pPr lvl="1"/>
            <a:r>
              <a:rPr lang="en-US" dirty="0"/>
              <a:t>Disk head magnet has a field wider than track</a:t>
            </a:r>
          </a:p>
          <a:p>
            <a:pPr lvl="1"/>
            <a:r>
              <a:rPr lang="en-US" dirty="0"/>
              <a:t>Hide corruptions due to neighboring track writes</a:t>
            </a:r>
          </a:p>
          <a:p>
            <a:pPr lvl="1"/>
            <a:endParaRPr lang="en-US" sz="1400" dirty="0"/>
          </a:p>
          <a:p>
            <a:r>
              <a:rPr lang="en-US" dirty="0"/>
              <a:t>Sector sparing</a:t>
            </a:r>
          </a:p>
          <a:p>
            <a:pPr lvl="1"/>
            <a:r>
              <a:rPr lang="en-US" dirty="0"/>
              <a:t>Remap bad sectors transparently to spare sectors on the same surface</a:t>
            </a:r>
          </a:p>
          <a:p>
            <a:pPr lvl="1"/>
            <a:endParaRPr lang="en-US" sz="1400" dirty="0"/>
          </a:p>
          <a:p>
            <a:r>
              <a:rPr lang="en-US" dirty="0"/>
              <a:t>Slip sparing</a:t>
            </a:r>
          </a:p>
          <a:p>
            <a:pPr lvl="1"/>
            <a:r>
              <a:rPr lang="en-US" dirty="0"/>
              <a:t>Remap all sectors (when there is a bad sector) to preserve sequential behavior</a:t>
            </a:r>
          </a:p>
          <a:p>
            <a:pPr lvl="1"/>
            <a:endParaRPr lang="en-US" sz="1400" dirty="0"/>
          </a:p>
          <a:p>
            <a:r>
              <a:rPr lang="en-US" dirty="0"/>
              <a:t>Track skewing</a:t>
            </a:r>
          </a:p>
          <a:p>
            <a:pPr lvl="1"/>
            <a:r>
              <a:rPr lang="en-US" dirty="0"/>
              <a:t>Sector numbers offset from one track to the next, to allow for disk head movement for sequential ops</a:t>
            </a:r>
          </a:p>
          <a:p>
            <a:pPr lvl="1"/>
            <a:endParaRPr lang="en-US" sz="1400" dirty="0"/>
          </a:p>
          <a:p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398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Drive Prices over Time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41" t="2941" r="6618" b="1471"/>
          <a:stretch/>
        </p:blipFill>
        <p:spPr>
          <a:xfrm>
            <a:off x="743243" y="800100"/>
            <a:ext cx="7257757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177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Current HDDs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867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Seagate </a:t>
            </a:r>
            <a:r>
              <a:rPr lang="en-US" dirty="0" err="1" smtClean="0"/>
              <a:t>Exos</a:t>
            </a:r>
            <a:r>
              <a:rPr lang="en-US" dirty="0" smtClean="0"/>
              <a:t> X14 (2018)</a:t>
            </a:r>
          </a:p>
          <a:p>
            <a:pPr lvl="1"/>
            <a:r>
              <a:rPr lang="en-US" dirty="0" smtClean="0"/>
              <a:t>14 TB </a:t>
            </a:r>
            <a:r>
              <a:rPr lang="en-US" dirty="0"/>
              <a:t>hard </a:t>
            </a:r>
            <a:r>
              <a:rPr lang="en-US" dirty="0" smtClean="0"/>
              <a:t>disk</a:t>
            </a:r>
          </a:p>
          <a:p>
            <a:pPr lvl="2"/>
            <a:r>
              <a:rPr lang="en-US" dirty="0" smtClean="0"/>
              <a:t>8 </a:t>
            </a:r>
            <a:r>
              <a:rPr lang="en-US" dirty="0"/>
              <a:t>platters, 16 </a:t>
            </a:r>
            <a:r>
              <a:rPr lang="en-US" dirty="0" smtClean="0"/>
              <a:t>heads</a:t>
            </a:r>
          </a:p>
          <a:p>
            <a:pPr lvl="2"/>
            <a:r>
              <a:rPr lang="en-US" dirty="0"/>
              <a:t>Helium filled: reduce friction and </a:t>
            </a:r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4.16ms average seek time</a:t>
            </a:r>
          </a:p>
          <a:p>
            <a:pPr lvl="1"/>
            <a:r>
              <a:rPr lang="en-US" dirty="0" smtClean="0"/>
              <a:t>4096 byte physical sectors</a:t>
            </a:r>
          </a:p>
          <a:p>
            <a:pPr lvl="1"/>
            <a:r>
              <a:rPr lang="en-US" dirty="0" smtClean="0"/>
              <a:t>7200 RPMs</a:t>
            </a:r>
          </a:p>
          <a:p>
            <a:pPr lvl="1"/>
            <a:r>
              <a:rPr lang="en-US" dirty="0" smtClean="0"/>
              <a:t>6 </a:t>
            </a:r>
            <a:r>
              <a:rPr lang="en-US" dirty="0" err="1" smtClean="0"/>
              <a:t>Gbps</a:t>
            </a:r>
            <a:r>
              <a:rPr lang="en-US" dirty="0" smtClean="0"/>
              <a:t> SATA /12Gbps SAS interface</a:t>
            </a:r>
          </a:p>
          <a:p>
            <a:pPr lvl="2"/>
            <a:r>
              <a:rPr lang="en-US" dirty="0" smtClean="0"/>
              <a:t>261MB/s MAX transfer rate</a:t>
            </a:r>
          </a:p>
          <a:p>
            <a:pPr lvl="2"/>
            <a:r>
              <a:rPr lang="en-US" dirty="0" smtClean="0"/>
              <a:t>Cache size: 256MB </a:t>
            </a:r>
          </a:p>
          <a:p>
            <a:pPr lvl="1"/>
            <a:r>
              <a:rPr lang="en-US" dirty="0" smtClean="0"/>
              <a:t>Price: $615 (&lt; $0.05/GB)</a:t>
            </a:r>
          </a:p>
          <a:p>
            <a:endParaRPr lang="en-US" dirty="0" smtClean="0"/>
          </a:p>
          <a:p>
            <a:r>
              <a:rPr lang="en-US" dirty="0" smtClean="0"/>
              <a:t>IBM Personal Computer/AT (1986)</a:t>
            </a:r>
          </a:p>
          <a:p>
            <a:pPr lvl="1"/>
            <a:r>
              <a:rPr lang="en-US" dirty="0" smtClean="0"/>
              <a:t>30 MB hard disk</a:t>
            </a:r>
          </a:p>
          <a:p>
            <a:pPr lvl="1"/>
            <a:r>
              <a:rPr lang="en-US" dirty="0" smtClean="0"/>
              <a:t>30-40ms seek time</a:t>
            </a:r>
          </a:p>
          <a:p>
            <a:pPr lvl="1"/>
            <a:r>
              <a:rPr lang="en-US" dirty="0" smtClean="0"/>
              <a:t>0.7-1 MB/s (est.)</a:t>
            </a:r>
          </a:p>
          <a:p>
            <a:pPr lvl="1"/>
            <a:r>
              <a:rPr lang="en-US" dirty="0" smtClean="0"/>
              <a:t>Price: $500 ($17K/GB, 340,000x more expensive !!)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06" y="685800"/>
            <a:ext cx="275539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527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708025"/>
            <a:ext cx="3886200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State Disks (SSDs)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165100" y="2768600"/>
            <a:ext cx="8839200" cy="393700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1995 – Replace rotating magnetic media with non-volatile memory (battery backed DRAM)</a:t>
            </a:r>
          </a:p>
          <a:p>
            <a:r>
              <a:rPr lang="en-US" sz="2400" dirty="0"/>
              <a:t>2009 – Use NAND Multi-Level Cell (</a:t>
            </a:r>
            <a:r>
              <a:rPr lang="en-US" sz="2400" dirty="0" smtClean="0"/>
              <a:t>2 or 3-bit/cell</a:t>
            </a:r>
            <a:r>
              <a:rPr lang="en-US" sz="2400" dirty="0"/>
              <a:t>) flash memory</a:t>
            </a:r>
          </a:p>
          <a:p>
            <a:pPr lvl="1"/>
            <a:r>
              <a:rPr lang="en-US" sz="2000" dirty="0"/>
              <a:t>Sector (4 KB page) addressable, but stores 4-64 </a:t>
            </a:r>
            <a:r>
              <a:rPr lang="ja-JP" altLang="en-US" sz="2000" dirty="0"/>
              <a:t>“</a:t>
            </a:r>
            <a:r>
              <a:rPr lang="en-US" altLang="ja-JP" sz="2000" dirty="0"/>
              <a:t>pages</a:t>
            </a:r>
            <a:r>
              <a:rPr lang="ja-JP" altLang="en-US" sz="2000" dirty="0"/>
              <a:t>”</a:t>
            </a:r>
            <a:r>
              <a:rPr lang="en-US" altLang="ja-JP" sz="2000" dirty="0"/>
              <a:t> per memory </a:t>
            </a:r>
            <a:r>
              <a:rPr lang="en-US" altLang="ja-JP" sz="2000" dirty="0" smtClean="0"/>
              <a:t>block</a:t>
            </a:r>
          </a:p>
          <a:p>
            <a:pPr lvl="1"/>
            <a:r>
              <a:rPr lang="en-US" altLang="ja-JP" sz="2000" dirty="0" smtClean="0"/>
              <a:t>Trapped electrons distinguish between 1 and 0</a:t>
            </a:r>
            <a:endParaRPr lang="en-US" altLang="ja-JP" sz="2000" dirty="0"/>
          </a:p>
          <a:p>
            <a:r>
              <a:rPr lang="en-US" sz="2400" dirty="0"/>
              <a:t>No moving parts (no rotate/seek motors)</a:t>
            </a:r>
          </a:p>
          <a:p>
            <a:pPr lvl="1"/>
            <a:r>
              <a:rPr lang="en-US" sz="2000" dirty="0"/>
              <a:t>Eliminates seek and rotational delay (0.1-0.2ms access time)</a:t>
            </a:r>
          </a:p>
          <a:p>
            <a:pPr lvl="1"/>
            <a:r>
              <a:rPr lang="en-US" sz="2000" dirty="0"/>
              <a:t>Very low power and </a:t>
            </a:r>
            <a:r>
              <a:rPr lang="en-US" sz="2000" dirty="0" smtClean="0"/>
              <a:t>lightweight</a:t>
            </a:r>
          </a:p>
          <a:p>
            <a:pPr lvl="1"/>
            <a:r>
              <a:rPr lang="en-US" sz="2000" dirty="0" smtClean="0"/>
              <a:t>Limited “write cycles”</a:t>
            </a:r>
          </a:p>
          <a:p>
            <a:r>
              <a:rPr lang="en-US" sz="2400" dirty="0" smtClean="0"/>
              <a:t>Rapid advances in capacity and cost ever since!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2532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3" b="3603"/>
          <a:stretch>
            <a:fillRect/>
          </a:stretch>
        </p:blipFill>
        <p:spPr bwMode="auto">
          <a:xfrm>
            <a:off x="0" y="860425"/>
            <a:ext cx="27209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927100"/>
            <a:ext cx="2668588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5517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6400800" cy="533400"/>
          </a:xfrm>
        </p:spPr>
        <p:txBody>
          <a:bodyPr>
            <a:normAutofit/>
          </a:bodyPr>
          <a:lstStyle/>
          <a:p>
            <a:r>
              <a:rPr lang="en-US" dirty="0"/>
              <a:t>SSD Architecture – Reads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212912" y="4130487"/>
            <a:ext cx="8763000" cy="2494294"/>
          </a:xfrm>
        </p:spPr>
        <p:txBody>
          <a:bodyPr>
            <a:noAutofit/>
          </a:bodyPr>
          <a:lstStyle/>
          <a:p>
            <a:pPr marL="0" lvl="1" indent="0">
              <a:lnSpc>
                <a:spcPct val="80000"/>
              </a:lnSpc>
              <a:spcBef>
                <a:spcPct val="15000"/>
              </a:spcBef>
              <a:buFontTx/>
              <a:buNone/>
              <a:tabLst>
                <a:tab pos="2635250" algn="l"/>
              </a:tabLst>
              <a:defRPr/>
            </a:pPr>
            <a:r>
              <a:rPr lang="en-US" sz="2400" dirty="0" smtClean="0"/>
              <a:t>Read 4 KB Page: ~25 </a:t>
            </a:r>
            <a:r>
              <a:rPr lang="en-US" sz="2400" dirty="0" err="1" smtClean="0"/>
              <a:t>usec</a:t>
            </a:r>
            <a:r>
              <a:rPr lang="en-US" sz="2400" dirty="0" smtClean="0"/>
              <a:t>	</a:t>
            </a:r>
          </a:p>
          <a:p>
            <a:pPr marL="285750" lvl="1" indent="-285750">
              <a:lnSpc>
                <a:spcPct val="8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sz="2400" dirty="0" smtClean="0"/>
              <a:t>No </a:t>
            </a:r>
            <a:r>
              <a:rPr lang="en-US" sz="2400" dirty="0"/>
              <a:t>seek or rotational latency</a:t>
            </a:r>
          </a:p>
          <a:p>
            <a:pPr marL="285750" lvl="1" indent="-285750">
              <a:lnSpc>
                <a:spcPct val="8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sz="2400" dirty="0"/>
              <a:t>Transfer time: transfer a </a:t>
            </a:r>
            <a:r>
              <a:rPr lang="en-US" sz="2400" dirty="0" smtClean="0"/>
              <a:t>4KB page</a:t>
            </a:r>
          </a:p>
          <a:p>
            <a:pPr marL="685800" lvl="2" indent="-285750">
              <a:lnSpc>
                <a:spcPct val="8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sz="1800" dirty="0" smtClean="0"/>
              <a:t>SATA</a:t>
            </a:r>
            <a:r>
              <a:rPr lang="en-US" sz="1800" dirty="0"/>
              <a:t>: 300-600MB/</a:t>
            </a:r>
            <a:r>
              <a:rPr lang="en-US" sz="1800" dirty="0" smtClean="0"/>
              <a:t>s =&gt; ~4 x10</a:t>
            </a:r>
            <a:r>
              <a:rPr lang="en-US" sz="1800" baseline="30000" dirty="0" smtClean="0"/>
              <a:t>3</a:t>
            </a:r>
            <a:r>
              <a:rPr lang="en-US" sz="1800" dirty="0" smtClean="0"/>
              <a:t> b / 400 x 10</a:t>
            </a:r>
            <a:r>
              <a:rPr lang="en-US" sz="1800" baseline="30000" dirty="0" smtClean="0"/>
              <a:t>6</a:t>
            </a:r>
            <a:r>
              <a:rPr lang="en-US" sz="1800" dirty="0" smtClean="0"/>
              <a:t> bps =&gt; 10 us</a:t>
            </a:r>
            <a:endParaRPr lang="en-US" sz="1800" baseline="30000" dirty="0"/>
          </a:p>
          <a:p>
            <a:pPr marL="285750" lvl="1" indent="-285750">
              <a:lnSpc>
                <a:spcPct val="8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sz="2400" dirty="0" smtClean="0">
                <a:solidFill>
                  <a:schemeClr val="hlink"/>
                </a:solidFill>
              </a:rPr>
              <a:t>Latency </a:t>
            </a:r>
            <a:r>
              <a:rPr lang="en-US" sz="2400" dirty="0">
                <a:solidFill>
                  <a:schemeClr val="hlink"/>
                </a:solidFill>
              </a:rPr>
              <a:t>= Queuing Time + Controller time + </a:t>
            </a:r>
            <a:r>
              <a:rPr lang="en-US" sz="2400" dirty="0" err="1">
                <a:solidFill>
                  <a:schemeClr val="hlink"/>
                </a:solidFill>
              </a:rPr>
              <a:t>Xfer</a:t>
            </a:r>
            <a:r>
              <a:rPr lang="en-US" sz="2400" dirty="0">
                <a:solidFill>
                  <a:schemeClr val="hlink"/>
                </a:solidFill>
              </a:rPr>
              <a:t> Time</a:t>
            </a:r>
          </a:p>
          <a:p>
            <a:pPr marL="285750" lvl="1" indent="-285750">
              <a:lnSpc>
                <a:spcPct val="8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sz="2400" dirty="0">
                <a:solidFill>
                  <a:schemeClr val="hlink"/>
                </a:solidFill>
              </a:rPr>
              <a:t>Highest Bandwidth: </a:t>
            </a:r>
            <a:r>
              <a:rPr lang="en-US" sz="2400" dirty="0"/>
              <a:t>Sequential OR Random reads</a:t>
            </a:r>
          </a:p>
          <a:p>
            <a:pPr>
              <a:tabLst>
                <a:tab pos="2635250" algn="l"/>
              </a:tabLst>
              <a:defRPr/>
            </a:pPr>
            <a:endParaRPr lang="en-US" sz="2800" dirty="0"/>
          </a:p>
        </p:txBody>
      </p:sp>
      <p:sp>
        <p:nvSpPr>
          <p:cNvPr id="23555" name="Rounded Rectangle 3"/>
          <p:cNvSpPr>
            <a:spLocks noChangeArrowheads="1"/>
          </p:cNvSpPr>
          <p:nvPr/>
        </p:nvSpPr>
        <p:spPr bwMode="auto">
          <a:xfrm>
            <a:off x="533400" y="1295400"/>
            <a:ext cx="914400" cy="1371600"/>
          </a:xfrm>
          <a:prstGeom prst="roundRect">
            <a:avLst>
              <a:gd name="adj" fmla="val 16667"/>
            </a:avLst>
          </a:prstGeom>
          <a:solidFill>
            <a:srgbClr val="DFE9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0478" tIns="44445" rIns="90478" bIns="44445" anchor="ctr"/>
          <a:lstStyle/>
          <a:p>
            <a:pPr indent="-228600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Host</a:t>
            </a:r>
          </a:p>
        </p:txBody>
      </p:sp>
      <p:sp>
        <p:nvSpPr>
          <p:cNvPr id="23556" name="Rounded Rectangle 5"/>
          <p:cNvSpPr>
            <a:spLocks noChangeArrowheads="1"/>
          </p:cNvSpPr>
          <p:nvPr/>
        </p:nvSpPr>
        <p:spPr bwMode="auto">
          <a:xfrm>
            <a:off x="2133600" y="1295400"/>
            <a:ext cx="1219200" cy="1371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0478" tIns="44445" rIns="90478" bIns="44445" anchor="ctr"/>
          <a:lstStyle/>
          <a:p>
            <a:pPr indent="-228600"/>
            <a:r>
              <a:rPr lang="en-US" sz="2000" b="0">
                <a:latin typeface="Gill Sans Light"/>
                <a:cs typeface="Gill Sans Light"/>
              </a:rPr>
              <a:t>Buffer</a:t>
            </a:r>
          </a:p>
          <a:p>
            <a:pPr indent="-228600"/>
            <a:r>
              <a:rPr lang="en-US" sz="2000" b="0">
                <a:latin typeface="Gill Sans Light"/>
                <a:cs typeface="Gill Sans Light"/>
              </a:rPr>
              <a:t>Manager</a:t>
            </a:r>
          </a:p>
          <a:p>
            <a:pPr indent="-228600"/>
            <a:r>
              <a:rPr lang="en-US" sz="2000" b="0">
                <a:latin typeface="Gill Sans Light"/>
                <a:cs typeface="Gill Sans Light"/>
              </a:rPr>
              <a:t>(software</a:t>
            </a:r>
          </a:p>
          <a:p>
            <a:pPr indent="-228600"/>
            <a:r>
              <a:rPr lang="en-US" sz="2000" b="0">
                <a:latin typeface="Gill Sans Light"/>
                <a:cs typeface="Gill Sans Light"/>
              </a:rPr>
              <a:t>Queue)</a:t>
            </a:r>
          </a:p>
        </p:txBody>
      </p:sp>
      <p:sp>
        <p:nvSpPr>
          <p:cNvPr id="23557" name="Rounded Rectangle 6"/>
          <p:cNvSpPr>
            <a:spLocks noChangeArrowheads="1"/>
          </p:cNvSpPr>
          <p:nvPr/>
        </p:nvSpPr>
        <p:spPr bwMode="auto">
          <a:xfrm>
            <a:off x="3810000" y="1295400"/>
            <a:ext cx="1295400" cy="1371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0478" tIns="44445" rIns="90478" bIns="44445" anchor="ctr"/>
          <a:lstStyle/>
          <a:p>
            <a:pPr indent="-228600"/>
            <a:r>
              <a:rPr lang="en-US" sz="2000" b="0" dirty="0">
                <a:latin typeface="Gill Sans Light"/>
                <a:cs typeface="Gill Sans Light"/>
              </a:rPr>
              <a:t>Flash</a:t>
            </a:r>
          </a:p>
          <a:p>
            <a:pPr indent="-228600"/>
            <a:r>
              <a:rPr lang="en-US" sz="2000" b="0" dirty="0">
                <a:latin typeface="Gill Sans Light"/>
                <a:cs typeface="Gill Sans Light"/>
              </a:rPr>
              <a:t>Memory</a:t>
            </a:r>
          </a:p>
          <a:p>
            <a:pPr indent="-228600"/>
            <a:r>
              <a:rPr lang="en-US" sz="2000" b="0" dirty="0">
                <a:latin typeface="Gill Sans Light"/>
                <a:cs typeface="Gill Sans Light"/>
              </a:rPr>
              <a:t>Controller</a:t>
            </a:r>
          </a:p>
        </p:txBody>
      </p:sp>
      <p:sp>
        <p:nvSpPr>
          <p:cNvPr id="23558" name="Rounded Rectangle 7"/>
          <p:cNvSpPr>
            <a:spLocks noChangeArrowheads="1"/>
          </p:cNvSpPr>
          <p:nvPr/>
        </p:nvSpPr>
        <p:spPr bwMode="auto">
          <a:xfrm>
            <a:off x="2286000" y="3124200"/>
            <a:ext cx="990600" cy="6858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0478" tIns="44445" rIns="90478" bIns="44445" anchor="ctr"/>
          <a:lstStyle/>
          <a:p>
            <a:pPr indent="-228600"/>
            <a:r>
              <a:rPr lang="en-US" sz="2000" b="0">
                <a:latin typeface="Gill Sans Light"/>
                <a:cs typeface="Gill Sans Light"/>
              </a:rPr>
              <a:t>DRAM</a:t>
            </a:r>
          </a:p>
        </p:txBody>
      </p:sp>
      <p:cxnSp>
        <p:nvCxnSpPr>
          <p:cNvPr id="23559" name="Straight Arrow Connector 84"/>
          <p:cNvCxnSpPr>
            <a:cxnSpLocks noChangeShapeType="1"/>
            <a:stCxn id="23555" idx="3"/>
            <a:endCxn id="23556" idx="1"/>
          </p:cNvCxnSpPr>
          <p:nvPr/>
        </p:nvCxnSpPr>
        <p:spPr bwMode="auto">
          <a:xfrm>
            <a:off x="1447800" y="1981200"/>
            <a:ext cx="6858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3560" name="Straight Arrow Connector 86"/>
          <p:cNvCxnSpPr>
            <a:cxnSpLocks noChangeShapeType="1"/>
            <a:stCxn id="23556" idx="3"/>
            <a:endCxn id="23557" idx="1"/>
          </p:cNvCxnSpPr>
          <p:nvPr/>
        </p:nvCxnSpPr>
        <p:spPr bwMode="auto">
          <a:xfrm>
            <a:off x="3352800" y="1981200"/>
            <a:ext cx="4572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3561" name="Straight Arrow Connector 89"/>
          <p:cNvCxnSpPr>
            <a:cxnSpLocks noChangeShapeType="1"/>
            <a:stCxn id="23558" idx="0"/>
            <a:endCxn id="23556" idx="2"/>
          </p:cNvCxnSpPr>
          <p:nvPr/>
        </p:nvCxnSpPr>
        <p:spPr bwMode="auto">
          <a:xfrm flipH="1" flipV="1">
            <a:off x="2743200" y="2667000"/>
            <a:ext cx="38100" cy="4572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43019" name="Group 95"/>
          <p:cNvGrpSpPr>
            <a:grpSpLocks/>
          </p:cNvGrpSpPr>
          <p:nvPr/>
        </p:nvGrpSpPr>
        <p:grpSpPr bwMode="auto">
          <a:xfrm>
            <a:off x="5943600" y="533400"/>
            <a:ext cx="3048000" cy="4495800"/>
            <a:chOff x="5105400" y="990600"/>
            <a:chExt cx="3048000" cy="4495800"/>
          </a:xfrm>
          <a:solidFill>
            <a:srgbClr val="FFFF00"/>
          </a:solidFill>
        </p:grpSpPr>
        <p:sp>
          <p:nvSpPr>
            <p:cNvPr id="43022" name="Rounded Rectangle 9"/>
            <p:cNvSpPr>
              <a:spLocks noChangeArrowheads="1"/>
            </p:cNvSpPr>
            <p:nvPr/>
          </p:nvSpPr>
          <p:spPr bwMode="auto">
            <a:xfrm>
              <a:off x="5791200" y="9906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43023" name="Rounded Rectangle 8"/>
            <p:cNvSpPr>
              <a:spLocks noChangeArrowheads="1"/>
            </p:cNvSpPr>
            <p:nvPr/>
          </p:nvSpPr>
          <p:spPr bwMode="auto">
            <a:xfrm>
              <a:off x="5638800" y="11430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43024" name="Rounded Rectangle 10"/>
            <p:cNvSpPr>
              <a:spLocks noChangeArrowheads="1"/>
            </p:cNvSpPr>
            <p:nvPr/>
          </p:nvSpPr>
          <p:spPr bwMode="auto">
            <a:xfrm>
              <a:off x="5486400" y="12954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43025" name="Rounded Rectangle 11"/>
            <p:cNvSpPr>
              <a:spLocks noChangeArrowheads="1"/>
            </p:cNvSpPr>
            <p:nvPr/>
          </p:nvSpPr>
          <p:spPr bwMode="auto">
            <a:xfrm>
              <a:off x="5334000" y="14478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43026" name="Rounded Rectangle 12"/>
            <p:cNvSpPr>
              <a:spLocks noChangeArrowheads="1"/>
            </p:cNvSpPr>
            <p:nvPr/>
          </p:nvSpPr>
          <p:spPr bwMode="auto">
            <a:xfrm>
              <a:off x="7086600" y="9906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43027" name="Rounded Rectangle 13"/>
            <p:cNvSpPr>
              <a:spLocks noChangeArrowheads="1"/>
            </p:cNvSpPr>
            <p:nvPr/>
          </p:nvSpPr>
          <p:spPr bwMode="auto">
            <a:xfrm>
              <a:off x="6934200" y="11430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43028" name="Rounded Rectangle 14"/>
            <p:cNvSpPr>
              <a:spLocks noChangeArrowheads="1"/>
            </p:cNvSpPr>
            <p:nvPr/>
          </p:nvSpPr>
          <p:spPr bwMode="auto">
            <a:xfrm>
              <a:off x="6781800" y="12954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sp>
          <p:nvSpPr>
            <p:cNvPr id="43029" name="Rounded Rectangle 15"/>
            <p:cNvSpPr>
              <a:spLocks noChangeArrowheads="1"/>
            </p:cNvSpPr>
            <p:nvPr/>
          </p:nvSpPr>
          <p:spPr bwMode="auto">
            <a:xfrm>
              <a:off x="6629400" y="1447800"/>
              <a:ext cx="762000" cy="381000"/>
            </a:xfrm>
            <a:prstGeom prst="roundRect">
              <a:avLst>
                <a:gd name="adj" fmla="val 16667"/>
              </a:avLst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indent="-228600">
                <a:defRPr/>
              </a:pPr>
              <a:r>
                <a:rPr lang="en-US" sz="1600" b="0">
                  <a:latin typeface="Gill Sans Light"/>
                  <a:cs typeface="Gill Sans Light"/>
                </a:rPr>
                <a:t>NAND</a:t>
              </a:r>
            </a:p>
          </p:txBody>
        </p:sp>
        <p:cxnSp>
          <p:nvCxnSpPr>
            <p:cNvPr id="43030" name="Straight Arrow Connector 17"/>
            <p:cNvCxnSpPr>
              <a:cxnSpLocks noChangeShapeType="1"/>
            </p:cNvCxnSpPr>
            <p:nvPr/>
          </p:nvCxnSpPr>
          <p:spPr bwMode="auto">
            <a:xfrm>
              <a:off x="5105400" y="2057400"/>
              <a:ext cx="3048000" cy="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/>
          </p:spPr>
        </p:cxnSp>
        <p:cxnSp>
          <p:nvCxnSpPr>
            <p:cNvPr id="43031" name="Straight Connector 19"/>
            <p:cNvCxnSpPr>
              <a:cxnSpLocks noChangeShapeType="1"/>
              <a:stCxn id="43025" idx="2"/>
            </p:cNvCxnSpPr>
            <p:nvPr/>
          </p:nvCxnSpPr>
          <p:spPr bwMode="auto">
            <a:xfrm>
              <a:off x="57150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xtLst/>
          </p:spPr>
        </p:cxnSp>
        <p:cxnSp>
          <p:nvCxnSpPr>
            <p:cNvPr id="43032" name="Straight Connector 20"/>
            <p:cNvCxnSpPr>
              <a:cxnSpLocks noChangeShapeType="1"/>
            </p:cNvCxnSpPr>
            <p:nvPr/>
          </p:nvCxnSpPr>
          <p:spPr bwMode="auto">
            <a:xfrm>
              <a:off x="58674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xtLst/>
          </p:spPr>
        </p:cxnSp>
        <p:cxnSp>
          <p:nvCxnSpPr>
            <p:cNvPr id="43033" name="Straight Connector 21"/>
            <p:cNvCxnSpPr>
              <a:cxnSpLocks noChangeShapeType="1"/>
            </p:cNvCxnSpPr>
            <p:nvPr/>
          </p:nvCxnSpPr>
          <p:spPr bwMode="auto">
            <a:xfrm>
              <a:off x="60198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xtLst/>
          </p:spPr>
        </p:cxnSp>
        <p:cxnSp>
          <p:nvCxnSpPr>
            <p:cNvPr id="43034" name="Straight Connector 22"/>
            <p:cNvCxnSpPr>
              <a:cxnSpLocks noChangeShapeType="1"/>
            </p:cNvCxnSpPr>
            <p:nvPr/>
          </p:nvCxnSpPr>
          <p:spPr bwMode="auto">
            <a:xfrm>
              <a:off x="6172200" y="1676400"/>
              <a:ext cx="0" cy="3810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xtLst/>
          </p:spPr>
        </p:cxnSp>
        <p:cxnSp>
          <p:nvCxnSpPr>
            <p:cNvPr id="43035" name="Straight Connector 25"/>
            <p:cNvCxnSpPr>
              <a:cxnSpLocks noChangeShapeType="1"/>
            </p:cNvCxnSpPr>
            <p:nvPr/>
          </p:nvCxnSpPr>
          <p:spPr bwMode="auto">
            <a:xfrm>
              <a:off x="70104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xtLst/>
          </p:spPr>
        </p:cxnSp>
        <p:cxnSp>
          <p:nvCxnSpPr>
            <p:cNvPr id="43036" name="Straight Connector 26"/>
            <p:cNvCxnSpPr>
              <a:cxnSpLocks noChangeShapeType="1"/>
            </p:cNvCxnSpPr>
            <p:nvPr/>
          </p:nvCxnSpPr>
          <p:spPr bwMode="auto">
            <a:xfrm>
              <a:off x="71628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xtLst/>
          </p:spPr>
        </p:cxnSp>
        <p:cxnSp>
          <p:nvCxnSpPr>
            <p:cNvPr id="43037" name="Straight Connector 27"/>
            <p:cNvCxnSpPr>
              <a:cxnSpLocks noChangeShapeType="1"/>
            </p:cNvCxnSpPr>
            <p:nvPr/>
          </p:nvCxnSpPr>
          <p:spPr bwMode="auto">
            <a:xfrm>
              <a:off x="7315200" y="1828800"/>
              <a:ext cx="0" cy="2286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xtLst/>
          </p:spPr>
        </p:cxnSp>
        <p:cxnSp>
          <p:nvCxnSpPr>
            <p:cNvPr id="43038" name="Straight Connector 28"/>
            <p:cNvCxnSpPr>
              <a:cxnSpLocks noChangeShapeType="1"/>
            </p:cNvCxnSpPr>
            <p:nvPr/>
          </p:nvCxnSpPr>
          <p:spPr bwMode="auto">
            <a:xfrm>
              <a:off x="7467600" y="1676400"/>
              <a:ext cx="0" cy="3810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xtLst/>
          </p:spPr>
        </p:cxnSp>
        <p:grpSp>
          <p:nvGrpSpPr>
            <p:cNvPr id="43039" name="Group 46"/>
            <p:cNvGrpSpPr>
              <a:grpSpLocks/>
            </p:cNvGrpSpPr>
            <p:nvPr/>
          </p:nvGrpSpPr>
          <p:grpSpPr bwMode="auto">
            <a:xfrm>
              <a:off x="5105400" y="2133600"/>
              <a:ext cx="3048000" cy="1066800"/>
              <a:chOff x="5105400" y="2133600"/>
              <a:chExt cx="3048000" cy="1066800"/>
            </a:xfrm>
            <a:grpFill/>
          </p:grpSpPr>
          <p:sp>
            <p:nvSpPr>
              <p:cNvPr id="43077" name="Rounded Rectangle 29"/>
              <p:cNvSpPr>
                <a:spLocks noChangeArrowheads="1"/>
              </p:cNvSpPr>
              <p:nvPr/>
            </p:nvSpPr>
            <p:spPr bwMode="auto">
              <a:xfrm>
                <a:off x="57912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078" name="Rounded Rectangle 30"/>
              <p:cNvSpPr>
                <a:spLocks noChangeArrowheads="1"/>
              </p:cNvSpPr>
              <p:nvPr/>
            </p:nvSpPr>
            <p:spPr bwMode="auto">
              <a:xfrm>
                <a:off x="56388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079" name="Rounded Rectangle 31"/>
              <p:cNvSpPr>
                <a:spLocks noChangeArrowheads="1"/>
              </p:cNvSpPr>
              <p:nvPr/>
            </p:nvSpPr>
            <p:spPr bwMode="auto">
              <a:xfrm>
                <a:off x="54864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080" name="Rounded Rectangle 32"/>
              <p:cNvSpPr>
                <a:spLocks noChangeArrowheads="1"/>
              </p:cNvSpPr>
              <p:nvPr/>
            </p:nvSpPr>
            <p:spPr bwMode="auto">
              <a:xfrm>
                <a:off x="53340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081" name="Rounded Rectangle 33"/>
              <p:cNvSpPr>
                <a:spLocks noChangeArrowheads="1"/>
              </p:cNvSpPr>
              <p:nvPr/>
            </p:nvSpPr>
            <p:spPr bwMode="auto">
              <a:xfrm>
                <a:off x="70866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082" name="Rounded Rectangle 34"/>
              <p:cNvSpPr>
                <a:spLocks noChangeArrowheads="1"/>
              </p:cNvSpPr>
              <p:nvPr/>
            </p:nvSpPr>
            <p:spPr bwMode="auto">
              <a:xfrm>
                <a:off x="69342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083" name="Rounded Rectangle 35"/>
              <p:cNvSpPr>
                <a:spLocks noChangeArrowheads="1"/>
              </p:cNvSpPr>
              <p:nvPr/>
            </p:nvSpPr>
            <p:spPr bwMode="auto">
              <a:xfrm>
                <a:off x="67818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084" name="Rounded Rectangle 36"/>
              <p:cNvSpPr>
                <a:spLocks noChangeArrowheads="1"/>
              </p:cNvSpPr>
              <p:nvPr/>
            </p:nvSpPr>
            <p:spPr bwMode="auto">
              <a:xfrm>
                <a:off x="66294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cxnSp>
            <p:nvCxnSpPr>
              <p:cNvPr id="43085" name="Straight Arrow Connector 37"/>
              <p:cNvCxnSpPr>
                <a:cxnSpLocks noChangeShapeType="1"/>
              </p:cNvCxnSpPr>
              <p:nvPr/>
            </p:nvCxnSpPr>
            <p:spPr bwMode="auto">
              <a:xfrm>
                <a:off x="5105400" y="3200400"/>
                <a:ext cx="3048000" cy="0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/>
            </p:spPr>
          </p:cxnSp>
          <p:cxnSp>
            <p:nvCxnSpPr>
              <p:cNvPr id="43086" name="Straight Connector 38"/>
              <p:cNvCxnSpPr>
                <a:cxnSpLocks noChangeShapeType="1"/>
                <a:stCxn id="43080" idx="2"/>
              </p:cNvCxnSpPr>
              <p:nvPr/>
            </p:nvCxnSpPr>
            <p:spPr bwMode="auto">
              <a:xfrm>
                <a:off x="57150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  <p:cxnSp>
            <p:nvCxnSpPr>
              <p:cNvPr id="43087" name="Straight Connector 39"/>
              <p:cNvCxnSpPr>
                <a:cxnSpLocks noChangeShapeType="1"/>
              </p:cNvCxnSpPr>
              <p:nvPr/>
            </p:nvCxnSpPr>
            <p:spPr bwMode="auto">
              <a:xfrm>
                <a:off x="5867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  <p:cxnSp>
            <p:nvCxnSpPr>
              <p:cNvPr id="43088" name="Straight Connector 40"/>
              <p:cNvCxnSpPr>
                <a:cxnSpLocks noChangeShapeType="1"/>
              </p:cNvCxnSpPr>
              <p:nvPr/>
            </p:nvCxnSpPr>
            <p:spPr bwMode="auto">
              <a:xfrm>
                <a:off x="6019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  <p:cxnSp>
            <p:nvCxnSpPr>
              <p:cNvPr id="4308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61722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  <p:cxnSp>
            <p:nvCxnSpPr>
              <p:cNvPr id="43090" name="Straight Connector 42"/>
              <p:cNvCxnSpPr>
                <a:cxnSpLocks noChangeShapeType="1"/>
              </p:cNvCxnSpPr>
              <p:nvPr/>
            </p:nvCxnSpPr>
            <p:spPr bwMode="auto">
              <a:xfrm>
                <a:off x="7010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  <p:cxnSp>
            <p:nvCxnSpPr>
              <p:cNvPr id="43091" name="Straight Connector 43"/>
              <p:cNvCxnSpPr>
                <a:cxnSpLocks noChangeShapeType="1"/>
              </p:cNvCxnSpPr>
              <p:nvPr/>
            </p:nvCxnSpPr>
            <p:spPr bwMode="auto">
              <a:xfrm>
                <a:off x="7162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  <p:cxnSp>
            <p:nvCxnSpPr>
              <p:cNvPr id="43092" name="Straight Connector 44"/>
              <p:cNvCxnSpPr>
                <a:cxnSpLocks noChangeShapeType="1"/>
              </p:cNvCxnSpPr>
              <p:nvPr/>
            </p:nvCxnSpPr>
            <p:spPr bwMode="auto">
              <a:xfrm>
                <a:off x="73152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  <p:cxnSp>
            <p:nvCxnSpPr>
              <p:cNvPr id="43093" name="Straight Connector 45"/>
              <p:cNvCxnSpPr>
                <a:cxnSpLocks noChangeShapeType="1"/>
              </p:cNvCxnSpPr>
              <p:nvPr/>
            </p:nvCxnSpPr>
            <p:spPr bwMode="auto">
              <a:xfrm>
                <a:off x="74676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</p:grpSp>
        <p:grpSp>
          <p:nvGrpSpPr>
            <p:cNvPr id="43040" name="Group 47"/>
            <p:cNvGrpSpPr>
              <a:grpSpLocks/>
            </p:cNvGrpSpPr>
            <p:nvPr/>
          </p:nvGrpSpPr>
          <p:grpSpPr bwMode="auto">
            <a:xfrm>
              <a:off x="5105400" y="3276600"/>
              <a:ext cx="3048000" cy="1066800"/>
              <a:chOff x="5105400" y="2133600"/>
              <a:chExt cx="3048000" cy="1066800"/>
            </a:xfrm>
            <a:grpFill/>
          </p:grpSpPr>
          <p:sp>
            <p:nvSpPr>
              <p:cNvPr id="43060" name="Rounded Rectangle 48"/>
              <p:cNvSpPr>
                <a:spLocks noChangeArrowheads="1"/>
              </p:cNvSpPr>
              <p:nvPr/>
            </p:nvSpPr>
            <p:spPr bwMode="auto">
              <a:xfrm>
                <a:off x="57912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061" name="Rounded Rectangle 49"/>
              <p:cNvSpPr>
                <a:spLocks noChangeArrowheads="1"/>
              </p:cNvSpPr>
              <p:nvPr/>
            </p:nvSpPr>
            <p:spPr bwMode="auto">
              <a:xfrm>
                <a:off x="56388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062" name="Rounded Rectangle 50"/>
              <p:cNvSpPr>
                <a:spLocks noChangeArrowheads="1"/>
              </p:cNvSpPr>
              <p:nvPr/>
            </p:nvSpPr>
            <p:spPr bwMode="auto">
              <a:xfrm>
                <a:off x="54864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063" name="Rounded Rectangle 51"/>
              <p:cNvSpPr>
                <a:spLocks noChangeArrowheads="1"/>
              </p:cNvSpPr>
              <p:nvPr/>
            </p:nvSpPr>
            <p:spPr bwMode="auto">
              <a:xfrm>
                <a:off x="53340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064" name="Rounded Rectangle 52"/>
              <p:cNvSpPr>
                <a:spLocks noChangeArrowheads="1"/>
              </p:cNvSpPr>
              <p:nvPr/>
            </p:nvSpPr>
            <p:spPr bwMode="auto">
              <a:xfrm>
                <a:off x="70866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065" name="Rounded Rectangle 53"/>
              <p:cNvSpPr>
                <a:spLocks noChangeArrowheads="1"/>
              </p:cNvSpPr>
              <p:nvPr/>
            </p:nvSpPr>
            <p:spPr bwMode="auto">
              <a:xfrm>
                <a:off x="69342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066" name="Rounded Rectangle 54"/>
              <p:cNvSpPr>
                <a:spLocks noChangeArrowheads="1"/>
              </p:cNvSpPr>
              <p:nvPr/>
            </p:nvSpPr>
            <p:spPr bwMode="auto">
              <a:xfrm>
                <a:off x="67818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067" name="Rounded Rectangle 55"/>
              <p:cNvSpPr>
                <a:spLocks noChangeArrowheads="1"/>
              </p:cNvSpPr>
              <p:nvPr/>
            </p:nvSpPr>
            <p:spPr bwMode="auto">
              <a:xfrm>
                <a:off x="66294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cxnSp>
            <p:nvCxnSpPr>
              <p:cNvPr id="43068" name="Straight Arrow Connector 56"/>
              <p:cNvCxnSpPr>
                <a:cxnSpLocks noChangeShapeType="1"/>
              </p:cNvCxnSpPr>
              <p:nvPr/>
            </p:nvCxnSpPr>
            <p:spPr bwMode="auto">
              <a:xfrm>
                <a:off x="5105400" y="3200400"/>
                <a:ext cx="3048000" cy="0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/>
            </p:spPr>
          </p:cxnSp>
          <p:cxnSp>
            <p:nvCxnSpPr>
              <p:cNvPr id="43069" name="Straight Connector 57"/>
              <p:cNvCxnSpPr>
                <a:cxnSpLocks noChangeShapeType="1"/>
                <a:stCxn id="43063" idx="2"/>
              </p:cNvCxnSpPr>
              <p:nvPr/>
            </p:nvCxnSpPr>
            <p:spPr bwMode="auto">
              <a:xfrm>
                <a:off x="57150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  <p:cxnSp>
            <p:nvCxnSpPr>
              <p:cNvPr id="43070" name="Straight Connector 58"/>
              <p:cNvCxnSpPr>
                <a:cxnSpLocks noChangeShapeType="1"/>
              </p:cNvCxnSpPr>
              <p:nvPr/>
            </p:nvCxnSpPr>
            <p:spPr bwMode="auto">
              <a:xfrm>
                <a:off x="5867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  <p:cxnSp>
            <p:nvCxnSpPr>
              <p:cNvPr id="43071" name="Straight Connector 59"/>
              <p:cNvCxnSpPr>
                <a:cxnSpLocks noChangeShapeType="1"/>
              </p:cNvCxnSpPr>
              <p:nvPr/>
            </p:nvCxnSpPr>
            <p:spPr bwMode="auto">
              <a:xfrm>
                <a:off x="6019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  <p:cxnSp>
            <p:nvCxnSpPr>
              <p:cNvPr id="43072" name="Straight Connector 60"/>
              <p:cNvCxnSpPr>
                <a:cxnSpLocks noChangeShapeType="1"/>
              </p:cNvCxnSpPr>
              <p:nvPr/>
            </p:nvCxnSpPr>
            <p:spPr bwMode="auto">
              <a:xfrm>
                <a:off x="61722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  <p:cxnSp>
            <p:nvCxnSpPr>
              <p:cNvPr id="43073" name="Straight Connector 61"/>
              <p:cNvCxnSpPr>
                <a:cxnSpLocks noChangeShapeType="1"/>
              </p:cNvCxnSpPr>
              <p:nvPr/>
            </p:nvCxnSpPr>
            <p:spPr bwMode="auto">
              <a:xfrm>
                <a:off x="7010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  <p:cxnSp>
            <p:nvCxnSpPr>
              <p:cNvPr id="43074" name="Straight Connector 62"/>
              <p:cNvCxnSpPr>
                <a:cxnSpLocks noChangeShapeType="1"/>
              </p:cNvCxnSpPr>
              <p:nvPr/>
            </p:nvCxnSpPr>
            <p:spPr bwMode="auto">
              <a:xfrm>
                <a:off x="7162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  <p:cxnSp>
            <p:nvCxnSpPr>
              <p:cNvPr id="43075" name="Straight Connector 63"/>
              <p:cNvCxnSpPr>
                <a:cxnSpLocks noChangeShapeType="1"/>
              </p:cNvCxnSpPr>
              <p:nvPr/>
            </p:nvCxnSpPr>
            <p:spPr bwMode="auto">
              <a:xfrm>
                <a:off x="73152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  <p:cxnSp>
            <p:nvCxnSpPr>
              <p:cNvPr id="43076" name="Straight Connector 64"/>
              <p:cNvCxnSpPr>
                <a:cxnSpLocks noChangeShapeType="1"/>
              </p:cNvCxnSpPr>
              <p:nvPr/>
            </p:nvCxnSpPr>
            <p:spPr bwMode="auto">
              <a:xfrm>
                <a:off x="74676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</p:grpSp>
        <p:grpSp>
          <p:nvGrpSpPr>
            <p:cNvPr id="43041" name="Group 65"/>
            <p:cNvGrpSpPr>
              <a:grpSpLocks/>
            </p:cNvGrpSpPr>
            <p:nvPr/>
          </p:nvGrpSpPr>
          <p:grpSpPr bwMode="auto">
            <a:xfrm>
              <a:off x="5105400" y="4419600"/>
              <a:ext cx="3048000" cy="1066800"/>
              <a:chOff x="5105400" y="2133600"/>
              <a:chExt cx="3048000" cy="1066800"/>
            </a:xfrm>
            <a:grpFill/>
          </p:grpSpPr>
          <p:sp>
            <p:nvSpPr>
              <p:cNvPr id="43043" name="Rounded Rectangle 66"/>
              <p:cNvSpPr>
                <a:spLocks noChangeArrowheads="1"/>
              </p:cNvSpPr>
              <p:nvPr/>
            </p:nvSpPr>
            <p:spPr bwMode="auto">
              <a:xfrm>
                <a:off x="57912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044" name="Rounded Rectangle 67"/>
              <p:cNvSpPr>
                <a:spLocks noChangeArrowheads="1"/>
              </p:cNvSpPr>
              <p:nvPr/>
            </p:nvSpPr>
            <p:spPr bwMode="auto">
              <a:xfrm>
                <a:off x="56388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045" name="Rounded Rectangle 68"/>
              <p:cNvSpPr>
                <a:spLocks noChangeArrowheads="1"/>
              </p:cNvSpPr>
              <p:nvPr/>
            </p:nvSpPr>
            <p:spPr bwMode="auto">
              <a:xfrm>
                <a:off x="54864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046" name="Rounded Rectangle 69"/>
              <p:cNvSpPr>
                <a:spLocks noChangeArrowheads="1"/>
              </p:cNvSpPr>
              <p:nvPr/>
            </p:nvSpPr>
            <p:spPr bwMode="auto">
              <a:xfrm>
                <a:off x="53340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047" name="Rounded Rectangle 70"/>
              <p:cNvSpPr>
                <a:spLocks noChangeArrowheads="1"/>
              </p:cNvSpPr>
              <p:nvPr/>
            </p:nvSpPr>
            <p:spPr bwMode="auto">
              <a:xfrm>
                <a:off x="7086600" y="21336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048" name="Rounded Rectangle 71"/>
              <p:cNvSpPr>
                <a:spLocks noChangeArrowheads="1"/>
              </p:cNvSpPr>
              <p:nvPr/>
            </p:nvSpPr>
            <p:spPr bwMode="auto">
              <a:xfrm>
                <a:off x="6934200" y="22860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049" name="Rounded Rectangle 72"/>
              <p:cNvSpPr>
                <a:spLocks noChangeArrowheads="1"/>
              </p:cNvSpPr>
              <p:nvPr/>
            </p:nvSpPr>
            <p:spPr bwMode="auto">
              <a:xfrm>
                <a:off x="6781800" y="24384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sp>
            <p:nvSpPr>
              <p:cNvPr id="43050" name="Rounded Rectangle 73"/>
              <p:cNvSpPr>
                <a:spLocks noChangeArrowheads="1"/>
              </p:cNvSpPr>
              <p:nvPr/>
            </p:nvSpPr>
            <p:spPr bwMode="auto">
              <a:xfrm>
                <a:off x="6629400" y="2590800"/>
                <a:ext cx="762000" cy="381000"/>
              </a:xfrm>
              <a:prstGeom prst="roundRect">
                <a:avLst>
                  <a:gd name="adj" fmla="val 16667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0478" tIns="44445" rIns="90478" bIns="44445" anchor="ctr"/>
              <a:lstStyle/>
              <a:p>
                <a:pPr indent="-228600">
                  <a:defRPr/>
                </a:pPr>
                <a:r>
                  <a:rPr lang="en-US" sz="1600" b="0">
                    <a:latin typeface="Gill Sans Light"/>
                    <a:cs typeface="Gill Sans Light"/>
                  </a:rPr>
                  <a:t>NAND</a:t>
                </a:r>
              </a:p>
            </p:txBody>
          </p:sp>
          <p:cxnSp>
            <p:nvCxnSpPr>
              <p:cNvPr id="43051" name="Straight Arrow Connector 74"/>
              <p:cNvCxnSpPr>
                <a:cxnSpLocks noChangeShapeType="1"/>
              </p:cNvCxnSpPr>
              <p:nvPr/>
            </p:nvCxnSpPr>
            <p:spPr bwMode="auto">
              <a:xfrm>
                <a:off x="5105400" y="3200400"/>
                <a:ext cx="3048000" cy="0"/>
              </a:xfrm>
              <a:prstGeom prst="straightConnector1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/>
            </p:spPr>
          </p:cxnSp>
          <p:cxnSp>
            <p:nvCxnSpPr>
              <p:cNvPr id="43052" name="Straight Connector 75"/>
              <p:cNvCxnSpPr>
                <a:cxnSpLocks noChangeShapeType="1"/>
                <a:stCxn id="43046" idx="2"/>
              </p:cNvCxnSpPr>
              <p:nvPr/>
            </p:nvCxnSpPr>
            <p:spPr bwMode="auto">
              <a:xfrm>
                <a:off x="57150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  <p:cxnSp>
            <p:nvCxnSpPr>
              <p:cNvPr id="43053" name="Straight Connector 76"/>
              <p:cNvCxnSpPr>
                <a:cxnSpLocks noChangeShapeType="1"/>
              </p:cNvCxnSpPr>
              <p:nvPr/>
            </p:nvCxnSpPr>
            <p:spPr bwMode="auto">
              <a:xfrm>
                <a:off x="5867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  <p:cxnSp>
            <p:nvCxnSpPr>
              <p:cNvPr id="43054" name="Straight Connector 77"/>
              <p:cNvCxnSpPr>
                <a:cxnSpLocks noChangeShapeType="1"/>
              </p:cNvCxnSpPr>
              <p:nvPr/>
            </p:nvCxnSpPr>
            <p:spPr bwMode="auto">
              <a:xfrm>
                <a:off x="6019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  <p:cxnSp>
            <p:nvCxnSpPr>
              <p:cNvPr id="43055" name="Straight Connector 78"/>
              <p:cNvCxnSpPr>
                <a:cxnSpLocks noChangeShapeType="1"/>
              </p:cNvCxnSpPr>
              <p:nvPr/>
            </p:nvCxnSpPr>
            <p:spPr bwMode="auto">
              <a:xfrm>
                <a:off x="61722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  <p:cxnSp>
            <p:nvCxnSpPr>
              <p:cNvPr id="43056" name="Straight Connector 79"/>
              <p:cNvCxnSpPr>
                <a:cxnSpLocks noChangeShapeType="1"/>
              </p:cNvCxnSpPr>
              <p:nvPr/>
            </p:nvCxnSpPr>
            <p:spPr bwMode="auto">
              <a:xfrm>
                <a:off x="70104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  <p:cxnSp>
            <p:nvCxnSpPr>
              <p:cNvPr id="43057" name="Straight Connector 80"/>
              <p:cNvCxnSpPr>
                <a:cxnSpLocks noChangeShapeType="1"/>
              </p:cNvCxnSpPr>
              <p:nvPr/>
            </p:nvCxnSpPr>
            <p:spPr bwMode="auto">
              <a:xfrm>
                <a:off x="71628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  <p:cxnSp>
            <p:nvCxnSpPr>
              <p:cNvPr id="43058" name="Straight Connector 81"/>
              <p:cNvCxnSpPr>
                <a:cxnSpLocks noChangeShapeType="1"/>
              </p:cNvCxnSpPr>
              <p:nvPr/>
            </p:nvCxnSpPr>
            <p:spPr bwMode="auto">
              <a:xfrm>
                <a:off x="7315200" y="2971800"/>
                <a:ext cx="0" cy="2286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  <p:cxnSp>
            <p:nvCxnSpPr>
              <p:cNvPr id="43059" name="Straight Connector 82"/>
              <p:cNvCxnSpPr>
                <a:cxnSpLocks noChangeShapeType="1"/>
              </p:cNvCxnSpPr>
              <p:nvPr/>
            </p:nvCxnSpPr>
            <p:spPr bwMode="auto">
              <a:xfrm>
                <a:off x="7467600" y="2819400"/>
                <a:ext cx="0" cy="38100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xtLst/>
            </p:spPr>
          </p:cxnSp>
        </p:grpSp>
        <p:cxnSp>
          <p:nvCxnSpPr>
            <p:cNvPr id="43042" name="Straight Connector 93"/>
            <p:cNvCxnSpPr>
              <a:cxnSpLocks noChangeShapeType="1"/>
            </p:cNvCxnSpPr>
            <p:nvPr/>
          </p:nvCxnSpPr>
          <p:spPr bwMode="auto">
            <a:xfrm>
              <a:off x="5105400" y="2057400"/>
              <a:ext cx="0" cy="342900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/>
              <a:tailEnd/>
            </a:ln>
            <a:extLst/>
          </p:spPr>
        </p:cxnSp>
      </p:grpSp>
      <p:cxnSp>
        <p:nvCxnSpPr>
          <p:cNvPr id="23563" name="Straight Arrow Connector 97"/>
          <p:cNvCxnSpPr>
            <a:cxnSpLocks noChangeShapeType="1"/>
            <a:stCxn id="23557" idx="3"/>
          </p:cNvCxnSpPr>
          <p:nvPr/>
        </p:nvCxnSpPr>
        <p:spPr bwMode="auto">
          <a:xfrm>
            <a:off x="5105400" y="1981200"/>
            <a:ext cx="838200" cy="12192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3564" name="TextBox 99"/>
          <p:cNvSpPr txBox="1">
            <a:spLocks noChangeArrowheads="1"/>
          </p:cNvSpPr>
          <p:nvPr/>
        </p:nvSpPr>
        <p:spPr bwMode="auto">
          <a:xfrm>
            <a:off x="1506538" y="2014538"/>
            <a:ext cx="6335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0">
                <a:latin typeface="Gill Sans Light"/>
                <a:cs typeface="Gill Sans Light"/>
              </a:rPr>
              <a:t>SATA</a:t>
            </a:r>
          </a:p>
        </p:txBody>
      </p:sp>
    </p:spTree>
    <p:extLst>
      <p:ext uri="{BB962C8B-B14F-4D97-AF65-F5344CB8AC3E}">
        <p14:creationId xmlns:p14="http://schemas.microsoft.com/office/powerpoint/2010/main" val="3094408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 Architecture – </a:t>
            </a:r>
            <a:r>
              <a:rPr lang="en-US" dirty="0" smtClean="0"/>
              <a:t>Writes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052" y="762000"/>
            <a:ext cx="8229600" cy="2743199"/>
          </a:xfrm>
        </p:spPr>
        <p:txBody>
          <a:bodyPr>
            <a:normAutofit fontScale="92500" lnSpcReduction="20000"/>
          </a:bodyPr>
          <a:lstStyle/>
          <a:p>
            <a:pPr marL="285750" lvl="1" indent="-285750">
              <a:lnSpc>
                <a:spcPct val="100000"/>
              </a:lnSpc>
              <a:spcBef>
                <a:spcPct val="15000"/>
              </a:spcBef>
              <a:buFontTx/>
              <a:buChar char="•"/>
              <a:tabLst>
                <a:tab pos="2635250" algn="l"/>
              </a:tabLst>
              <a:defRPr/>
            </a:pPr>
            <a:r>
              <a:rPr lang="en-US" sz="2800" dirty="0"/>
              <a:t>Writing data is complex! (~200μs – 1.7ms )</a:t>
            </a:r>
          </a:p>
          <a:p>
            <a:pPr lvl="1">
              <a:lnSpc>
                <a:spcPct val="10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sz="2800" dirty="0"/>
              <a:t>Can only write empty pages </a:t>
            </a:r>
            <a:r>
              <a:rPr lang="en-US" sz="2800" dirty="0" smtClean="0"/>
              <a:t>in a block</a:t>
            </a:r>
          </a:p>
          <a:p>
            <a:pPr lvl="1">
              <a:lnSpc>
                <a:spcPct val="10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sz="2800" dirty="0"/>
              <a:t>E</a:t>
            </a:r>
            <a:r>
              <a:rPr lang="en-US" sz="2800" dirty="0" smtClean="0"/>
              <a:t>rasing a block </a:t>
            </a:r>
            <a:r>
              <a:rPr lang="en-US" sz="2800" dirty="0"/>
              <a:t>takes ~</a:t>
            </a:r>
            <a:r>
              <a:rPr lang="en-US" sz="2800" dirty="0" smtClean="0"/>
              <a:t>1.5ms</a:t>
            </a:r>
            <a:endParaRPr lang="en-US" sz="2800" dirty="0"/>
          </a:p>
          <a:p>
            <a:pPr lvl="1">
              <a:lnSpc>
                <a:spcPct val="10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sz="2800" dirty="0"/>
              <a:t>Controller maintains pool of empty </a:t>
            </a:r>
            <a:r>
              <a:rPr lang="en-US" sz="2800" dirty="0" smtClean="0"/>
              <a:t>blocks by </a:t>
            </a:r>
            <a:r>
              <a:rPr lang="en-US" sz="2800" dirty="0"/>
              <a:t>coalescing used </a:t>
            </a:r>
            <a:r>
              <a:rPr lang="en-US" sz="2800" dirty="0" smtClean="0"/>
              <a:t>pages (</a:t>
            </a:r>
            <a:r>
              <a:rPr lang="en-US" sz="2800" dirty="0"/>
              <a:t>read, erase, write), also </a:t>
            </a:r>
            <a:r>
              <a:rPr lang="en-US" sz="2800" dirty="0" smtClean="0"/>
              <a:t>reserves </a:t>
            </a:r>
            <a:r>
              <a:rPr lang="en-US" sz="2800" dirty="0"/>
              <a:t>some % of </a:t>
            </a:r>
            <a:r>
              <a:rPr lang="en-US" sz="2800" dirty="0" smtClean="0"/>
              <a:t>capacity</a:t>
            </a:r>
          </a:p>
          <a:p>
            <a:pPr>
              <a:lnSpc>
                <a:spcPct val="100000"/>
              </a:lnSpc>
              <a:spcBef>
                <a:spcPct val="15000"/>
              </a:spcBef>
              <a:tabLst>
                <a:tab pos="2635250" algn="l"/>
              </a:tabLst>
              <a:defRPr/>
            </a:pPr>
            <a:r>
              <a:rPr lang="en-US" sz="2800" dirty="0" smtClean="0"/>
              <a:t>Rule of thumb: writes 10x reads, erasure 10x writes</a:t>
            </a:r>
            <a:endParaRPr lang="en-US" sz="2800" dirty="0"/>
          </a:p>
        </p:txBody>
      </p:sp>
      <p:pic>
        <p:nvPicPr>
          <p:cNvPr id="2457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090" y="3493294"/>
            <a:ext cx="4797669" cy="291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Box 6"/>
          <p:cNvSpPr txBox="1">
            <a:spLocks noChangeArrowheads="1"/>
          </p:cNvSpPr>
          <p:nvPr/>
        </p:nvSpPr>
        <p:spPr bwMode="auto">
          <a:xfrm>
            <a:off x="3532249" y="6205684"/>
            <a:ext cx="4778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0">
                <a:latin typeface="Helvetica" charset="0"/>
                <a:cs typeface="Helvetica" charset="0"/>
                <a:hlinkClick r:id="rId3"/>
              </a:rPr>
              <a:t>https://en.wikipedia.org/wiki/Solid-state_drive</a:t>
            </a:r>
            <a:endParaRPr lang="en-US" sz="1800" b="0">
              <a:latin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939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“Current” 3.5in SSDs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229600" cy="5715000"/>
          </a:xfrm>
        </p:spPr>
        <p:txBody>
          <a:bodyPr>
            <a:normAutofit/>
          </a:bodyPr>
          <a:lstStyle/>
          <a:p>
            <a:r>
              <a:rPr lang="en-US" dirty="0" smtClean="0"/>
              <a:t>Seagate Nytro SSD: 15TB (2017)</a:t>
            </a:r>
          </a:p>
          <a:p>
            <a:pPr lvl="1"/>
            <a:r>
              <a:rPr lang="en-US" dirty="0" smtClean="0"/>
              <a:t>Dual 12Gb/s interface</a:t>
            </a:r>
          </a:p>
          <a:p>
            <a:pPr lvl="1"/>
            <a:r>
              <a:rPr lang="en-US" dirty="0" err="1" smtClean="0"/>
              <a:t>Seq</a:t>
            </a:r>
            <a:r>
              <a:rPr lang="en-US" dirty="0" smtClean="0"/>
              <a:t> reads 860MB/s</a:t>
            </a:r>
          </a:p>
          <a:p>
            <a:pPr lvl="1"/>
            <a:r>
              <a:rPr lang="en-US" dirty="0" err="1" smtClean="0"/>
              <a:t>Seq</a:t>
            </a:r>
            <a:r>
              <a:rPr lang="en-US" dirty="0" smtClean="0"/>
              <a:t> writes 920MB/s</a:t>
            </a:r>
          </a:p>
          <a:p>
            <a:pPr lvl="1"/>
            <a:r>
              <a:rPr lang="en-US" dirty="0" smtClean="0"/>
              <a:t>Random Reads (IOPS): 102K</a:t>
            </a:r>
          </a:p>
          <a:p>
            <a:pPr lvl="1"/>
            <a:r>
              <a:rPr lang="en-US" dirty="0" smtClean="0"/>
              <a:t>Random Writes (IOPS): 15K</a:t>
            </a:r>
          </a:p>
          <a:p>
            <a:pPr lvl="1"/>
            <a:r>
              <a:rPr lang="en-US" dirty="0" smtClean="0"/>
              <a:t>Price (Amazon): $6325 ($0.41/GB)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Nimbus SSD: 100TB </a:t>
            </a:r>
            <a:r>
              <a:rPr lang="en-US" dirty="0"/>
              <a:t>(</a:t>
            </a:r>
            <a:r>
              <a:rPr lang="en-US" dirty="0" smtClean="0"/>
              <a:t>2019)</a:t>
            </a:r>
            <a:endParaRPr lang="en-US" dirty="0"/>
          </a:p>
          <a:p>
            <a:pPr lvl="1"/>
            <a:r>
              <a:rPr lang="en-US" dirty="0"/>
              <a:t>Dual port: </a:t>
            </a:r>
            <a:r>
              <a:rPr lang="en-US" dirty="0" smtClean="0"/>
              <a:t>12Gb/s interface </a:t>
            </a:r>
            <a:endParaRPr lang="en-US" dirty="0"/>
          </a:p>
          <a:p>
            <a:pPr lvl="1"/>
            <a:r>
              <a:rPr lang="en-US" dirty="0" err="1"/>
              <a:t>Seq</a:t>
            </a:r>
            <a:r>
              <a:rPr lang="en-US" dirty="0"/>
              <a:t> </a:t>
            </a:r>
            <a:r>
              <a:rPr lang="en-US" dirty="0" smtClean="0"/>
              <a:t>reads/writes: 500MB/s</a:t>
            </a:r>
            <a:endParaRPr lang="en-US" dirty="0"/>
          </a:p>
          <a:p>
            <a:pPr lvl="1"/>
            <a:r>
              <a:rPr lang="en-US" dirty="0" smtClean="0"/>
              <a:t>Random </a:t>
            </a:r>
            <a:r>
              <a:rPr lang="en-US" dirty="0"/>
              <a:t>Read Ops (IOPS): </a:t>
            </a:r>
            <a:r>
              <a:rPr lang="en-US" dirty="0" smtClean="0"/>
              <a:t>100K</a:t>
            </a:r>
          </a:p>
          <a:p>
            <a:pPr lvl="1"/>
            <a:r>
              <a:rPr lang="en-US" i="1" dirty="0" smtClean="0"/>
              <a:t>Unlimited writes for 5 years!</a:t>
            </a:r>
            <a:endParaRPr lang="en-US" i="1" dirty="0"/>
          </a:p>
          <a:p>
            <a:pPr lvl="1"/>
            <a:r>
              <a:rPr lang="en-US" dirty="0" smtClean="0"/>
              <a:t>Price: </a:t>
            </a:r>
            <a:r>
              <a:rPr lang="en-US" dirty="0"/>
              <a:t>~ </a:t>
            </a:r>
            <a:r>
              <a:rPr lang="en-US" dirty="0" smtClean="0"/>
              <a:t>$50K? </a:t>
            </a:r>
            <a:r>
              <a:rPr lang="en-US" dirty="0"/>
              <a:t>($</a:t>
            </a:r>
            <a:r>
              <a:rPr lang="en-US" dirty="0" smtClean="0"/>
              <a:t>0.50/GB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r="21333"/>
          <a:stretch/>
        </p:blipFill>
        <p:spPr>
          <a:xfrm>
            <a:off x="6324600" y="3610208"/>
            <a:ext cx="2133600" cy="3245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762000"/>
            <a:ext cx="2848208" cy="284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616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533400"/>
          </a:xfrm>
        </p:spPr>
        <p:txBody>
          <a:bodyPr/>
          <a:lstStyle/>
          <a:p>
            <a:r>
              <a:rPr lang="en-US" dirty="0" smtClean="0"/>
              <a:t>Recall: Memory-Mapped Display Controller</a:t>
            </a:r>
            <a:endParaRPr lang="en-US" dirty="0"/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6173787" cy="5867400"/>
          </a:xfrm>
        </p:spPr>
        <p:txBody>
          <a:bodyPr>
            <a:normAutofit fontScale="92500"/>
          </a:bodyPr>
          <a:lstStyle/>
          <a:p>
            <a:r>
              <a:rPr lang="en-US" smtClean="0"/>
              <a:t>Memory-Mapped:</a:t>
            </a:r>
          </a:p>
          <a:p>
            <a:pPr lvl="1"/>
            <a:r>
              <a:rPr lang="en-US" smtClean="0"/>
              <a:t>Hardware maps control registers and display memory into physical address space</a:t>
            </a:r>
          </a:p>
          <a:p>
            <a:pPr lvl="2"/>
            <a:r>
              <a:rPr lang="en-US" smtClean="0"/>
              <a:t>Addresses set by HW jumpers or at boot time</a:t>
            </a:r>
          </a:p>
          <a:p>
            <a:pPr lvl="1"/>
            <a:r>
              <a:rPr lang="en-US" smtClean="0"/>
              <a:t>Simply writing to display memory (also called the </a:t>
            </a:r>
            <a:r>
              <a:rPr lang="ja-JP" altLang="en-US" smtClean="0"/>
              <a:t>“</a:t>
            </a:r>
            <a:r>
              <a:rPr lang="en-US" altLang="ja-JP" smtClean="0"/>
              <a:t>frame buffer</a:t>
            </a:r>
            <a:r>
              <a:rPr lang="ja-JP" altLang="en-US" smtClean="0"/>
              <a:t>”</a:t>
            </a:r>
            <a:r>
              <a:rPr lang="en-US" altLang="ja-JP" smtClean="0"/>
              <a:t>) changes image on screen</a:t>
            </a:r>
          </a:p>
          <a:p>
            <a:pPr lvl="2"/>
            <a:r>
              <a:rPr lang="en-US" smtClean="0"/>
              <a:t>Addr: 0x8000F000 — 0x8000FFFF</a:t>
            </a:r>
          </a:p>
          <a:p>
            <a:pPr lvl="1"/>
            <a:r>
              <a:rPr lang="en-US" smtClean="0"/>
              <a:t>Writing graphics description to cmd queue</a:t>
            </a:r>
          </a:p>
          <a:p>
            <a:pPr lvl="2"/>
            <a:r>
              <a:rPr lang="en-US" smtClean="0"/>
              <a:t>Say enter a set of triangles describing some scene</a:t>
            </a:r>
          </a:p>
          <a:p>
            <a:pPr lvl="2"/>
            <a:r>
              <a:rPr lang="en-US" smtClean="0"/>
              <a:t>Addr: 0x80010000 — 0x8001FFFF</a:t>
            </a:r>
          </a:p>
          <a:p>
            <a:pPr lvl="1"/>
            <a:r>
              <a:rPr lang="en-US" smtClean="0"/>
              <a:t>Writing to the command register may cause on-board graphics hardware to do something</a:t>
            </a:r>
          </a:p>
          <a:p>
            <a:pPr lvl="2"/>
            <a:r>
              <a:rPr lang="en-US" smtClean="0"/>
              <a:t>Say render the above scene</a:t>
            </a:r>
          </a:p>
          <a:p>
            <a:pPr lvl="2"/>
            <a:r>
              <a:rPr lang="en-US" smtClean="0"/>
              <a:t>Addr: 0x0007F004</a:t>
            </a:r>
          </a:p>
          <a:p>
            <a:r>
              <a:rPr lang="en-US" smtClean="0"/>
              <a:t>Can protect with address translation</a:t>
            </a:r>
            <a:endParaRPr lang="en-US" dirty="0"/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952936"/>
            <a:ext cx="11842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40" name="Group 18"/>
          <p:cNvGrpSpPr>
            <a:grpSpLocks/>
          </p:cNvGrpSpPr>
          <p:nvPr/>
        </p:nvGrpSpPr>
        <p:grpSpPr bwMode="auto">
          <a:xfrm>
            <a:off x="6307137" y="908050"/>
            <a:ext cx="2608263" cy="5600700"/>
            <a:chOff x="3685" y="572"/>
            <a:chExt cx="1643" cy="3528"/>
          </a:xfrm>
        </p:grpSpPr>
        <p:sp>
          <p:nvSpPr>
            <p:cNvPr id="65541" name="Rectangle 5"/>
            <p:cNvSpPr>
              <a:spLocks noChangeArrowheads="1"/>
            </p:cNvSpPr>
            <p:nvPr/>
          </p:nvSpPr>
          <p:spPr bwMode="auto">
            <a:xfrm>
              <a:off x="4556" y="572"/>
              <a:ext cx="768" cy="2736"/>
            </a:xfrm>
            <a:prstGeom prst="rect">
              <a:avLst/>
            </a:prstGeom>
            <a:solidFill>
              <a:srgbClr val="FF66C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endParaRPr lang="en-US">
                <a:latin typeface="Helvetica" charset="0"/>
              </a:endParaRPr>
            </a:p>
          </p:txBody>
        </p:sp>
        <p:sp>
          <p:nvSpPr>
            <p:cNvPr id="65542" name="Rectangle 6"/>
            <p:cNvSpPr>
              <a:spLocks noChangeArrowheads="1"/>
            </p:cNvSpPr>
            <p:nvPr/>
          </p:nvSpPr>
          <p:spPr bwMode="auto">
            <a:xfrm>
              <a:off x="4556" y="1340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Display</a:t>
              </a:r>
            </a:p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Memory</a:t>
              </a:r>
            </a:p>
          </p:txBody>
        </p:sp>
        <p:sp>
          <p:nvSpPr>
            <p:cNvPr id="65543" name="Text Box 7"/>
            <p:cNvSpPr txBox="1">
              <a:spLocks noChangeArrowheads="1"/>
            </p:cNvSpPr>
            <p:nvPr/>
          </p:nvSpPr>
          <p:spPr bwMode="auto">
            <a:xfrm>
              <a:off x="3685" y="1856"/>
              <a:ext cx="841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0x8000F000</a:t>
              </a:r>
            </a:p>
          </p:txBody>
        </p:sp>
        <p:sp>
          <p:nvSpPr>
            <p:cNvPr id="65544" name="Text Box 8"/>
            <p:cNvSpPr txBox="1">
              <a:spLocks noChangeArrowheads="1"/>
            </p:cNvSpPr>
            <p:nvPr/>
          </p:nvSpPr>
          <p:spPr bwMode="auto">
            <a:xfrm>
              <a:off x="3689" y="1328"/>
              <a:ext cx="834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0x80010000</a:t>
              </a:r>
            </a:p>
          </p:txBody>
        </p:sp>
        <p:sp>
          <p:nvSpPr>
            <p:cNvPr id="65545" name="Text Box 9"/>
            <p:cNvSpPr txBox="1">
              <a:spLocks noChangeArrowheads="1"/>
            </p:cNvSpPr>
            <p:nvPr/>
          </p:nvSpPr>
          <p:spPr bwMode="auto">
            <a:xfrm>
              <a:off x="4492" y="3404"/>
              <a:ext cx="836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dirty="0">
                  <a:latin typeface="Helvetica" charset="0"/>
                </a:rPr>
                <a:t>Physical </a:t>
              </a:r>
            </a:p>
            <a:p>
              <a:r>
                <a:rPr lang="en-US" dirty="0">
                  <a:latin typeface="Helvetica" charset="0"/>
                </a:rPr>
                <a:t>Address</a:t>
              </a:r>
            </a:p>
            <a:p>
              <a:r>
                <a:rPr lang="en-US" dirty="0">
                  <a:latin typeface="Helvetica" charset="0"/>
                </a:rPr>
                <a:t>Space</a:t>
              </a:r>
            </a:p>
          </p:txBody>
        </p:sp>
        <p:sp>
          <p:nvSpPr>
            <p:cNvPr id="65546" name="Rectangle 10"/>
            <p:cNvSpPr>
              <a:spLocks noChangeArrowheads="1"/>
            </p:cNvSpPr>
            <p:nvPr/>
          </p:nvSpPr>
          <p:spPr bwMode="auto">
            <a:xfrm>
              <a:off x="4556" y="2588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1800">
                  <a:latin typeface="Helvetica" charset="0"/>
                </a:rPr>
                <a:t>Status</a:t>
              </a:r>
            </a:p>
          </p:txBody>
        </p:sp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3686" y="2600"/>
              <a:ext cx="841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0x0007F000</a:t>
              </a:r>
            </a:p>
          </p:txBody>
        </p:sp>
        <p:sp>
          <p:nvSpPr>
            <p:cNvPr id="65548" name="Rectangle 12"/>
            <p:cNvSpPr>
              <a:spLocks noChangeArrowheads="1"/>
            </p:cNvSpPr>
            <p:nvPr/>
          </p:nvSpPr>
          <p:spPr bwMode="auto">
            <a:xfrm>
              <a:off x="4556" y="2396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1800" dirty="0">
                  <a:latin typeface="Helvetica" charset="0"/>
                </a:rPr>
                <a:t>Command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3686" y="2408"/>
              <a:ext cx="841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0x0007F004</a:t>
              </a:r>
            </a:p>
          </p:txBody>
        </p:sp>
        <p:sp>
          <p:nvSpPr>
            <p:cNvPr id="65550" name="Rectangle 15"/>
            <p:cNvSpPr>
              <a:spLocks noChangeArrowheads="1"/>
            </p:cNvSpPr>
            <p:nvPr/>
          </p:nvSpPr>
          <p:spPr bwMode="auto">
            <a:xfrm>
              <a:off x="4556" y="768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Graphics</a:t>
              </a:r>
            </a:p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Command</a:t>
              </a:r>
            </a:p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Queue</a:t>
              </a:r>
            </a:p>
          </p:txBody>
        </p:sp>
        <p:sp>
          <p:nvSpPr>
            <p:cNvPr id="65551" name="Text Box 16"/>
            <p:cNvSpPr txBox="1">
              <a:spLocks noChangeArrowheads="1"/>
            </p:cNvSpPr>
            <p:nvPr/>
          </p:nvSpPr>
          <p:spPr bwMode="auto">
            <a:xfrm>
              <a:off x="3697" y="732"/>
              <a:ext cx="834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0x80020000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0975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89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HDD </a:t>
            </a:r>
            <a:r>
              <a:rPr lang="en-US" dirty="0" err="1"/>
              <a:t>vs</a:t>
            </a:r>
            <a:r>
              <a:rPr lang="en-US" dirty="0"/>
              <a:t> SSD Comparison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2" y="4419600"/>
            <a:ext cx="5801896" cy="1066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867400"/>
            <a:ext cx="9144000" cy="584776"/>
          </a:xfrm>
          <a:prstGeom prst="rect">
            <a:avLst/>
          </a:prstGeom>
          <a:solidFill>
            <a:srgbClr val="FFFFD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latin typeface="Helvetica Neue Light"/>
                <a:ea typeface="Calibri" charset="0"/>
                <a:cs typeface="Helvetica Neue Light"/>
              </a:rPr>
              <a:t>SSD prices drop much faster than HDD</a:t>
            </a:r>
          </a:p>
        </p:txBody>
      </p:sp>
      <p:pic>
        <p:nvPicPr>
          <p:cNvPr id="7" name="Picture 6" descr="vps-ssd-vs-hd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255" y="762000"/>
            <a:ext cx="3175895" cy="4753077"/>
          </a:xfrm>
          <a:prstGeom prst="rect">
            <a:avLst/>
          </a:prstGeom>
        </p:spPr>
      </p:pic>
      <p:pic>
        <p:nvPicPr>
          <p:cNvPr id="9" name="Picture 8" descr="priceg2_f1_der_54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19200"/>
            <a:ext cx="5624547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788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/>
          <a:lstStyle/>
          <a:p>
            <a:r>
              <a:rPr lang="en-US" sz="2700" dirty="0" smtClean="0"/>
              <a:t>Amusing calculation: </a:t>
            </a:r>
            <a:br>
              <a:rPr lang="en-US" sz="2700" dirty="0" smtClean="0"/>
            </a:br>
            <a:r>
              <a:rPr lang="en-US" sz="2700" dirty="0" smtClean="0"/>
              <a:t>Is a full Kindle heavier than an empty one?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458200" cy="5715000"/>
          </a:xfrm>
        </p:spPr>
        <p:txBody>
          <a:bodyPr>
            <a:normAutofit/>
          </a:bodyPr>
          <a:lstStyle/>
          <a:p>
            <a:r>
              <a:rPr lang="en-US" dirty="0" smtClean="0"/>
              <a:t>Actually, “Yes”, but not by much</a:t>
            </a:r>
          </a:p>
          <a:p>
            <a:r>
              <a:rPr lang="en-US" dirty="0" smtClean="0"/>
              <a:t>Flash works by trapping electrons:</a:t>
            </a:r>
          </a:p>
          <a:p>
            <a:pPr lvl="1"/>
            <a:r>
              <a:rPr lang="en-US" dirty="0" smtClean="0"/>
              <a:t>So, erased state lower energy than written state</a:t>
            </a:r>
          </a:p>
          <a:p>
            <a:r>
              <a:rPr lang="en-US" dirty="0" smtClean="0"/>
              <a:t>Assuming that:</a:t>
            </a:r>
          </a:p>
          <a:p>
            <a:pPr lvl="1"/>
            <a:r>
              <a:rPr lang="en-US" dirty="0" smtClean="0"/>
              <a:t>Kindle has 4GB flash</a:t>
            </a:r>
          </a:p>
          <a:p>
            <a:pPr lvl="1"/>
            <a:r>
              <a:rPr lang="en-US" dirty="0" smtClean="0"/>
              <a:t>½ of all bits in full Kindle are in high-energy state</a:t>
            </a:r>
          </a:p>
          <a:p>
            <a:pPr lvl="1"/>
            <a:r>
              <a:rPr lang="en-US" dirty="0" smtClean="0"/>
              <a:t>High-energy state about 10</a:t>
            </a:r>
            <a:r>
              <a:rPr lang="en-US" baseline="30000" dirty="0" smtClean="0"/>
              <a:t>-15</a:t>
            </a:r>
            <a:r>
              <a:rPr lang="en-US" dirty="0" smtClean="0"/>
              <a:t> joules higher</a:t>
            </a:r>
          </a:p>
          <a:p>
            <a:pPr lvl="1"/>
            <a:r>
              <a:rPr lang="en-US" dirty="0" smtClean="0"/>
              <a:t>Then: Full Kindle is 1 </a:t>
            </a:r>
            <a:r>
              <a:rPr lang="en-US" dirty="0" err="1" smtClean="0"/>
              <a:t>attogram</a:t>
            </a:r>
            <a:r>
              <a:rPr lang="en-US" dirty="0" smtClean="0"/>
              <a:t> (10</a:t>
            </a:r>
            <a:r>
              <a:rPr lang="en-US" baseline="30000" dirty="0" smtClean="0"/>
              <a:t>-18</a:t>
            </a:r>
            <a:r>
              <a:rPr lang="en-US" dirty="0" smtClean="0"/>
              <a:t>gram) heavier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(Using E = mc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  <a:p>
            <a:r>
              <a:rPr lang="en-US" dirty="0" smtClean="0"/>
              <a:t>Of course, this is less than most sensitive scale can measure (it can measure 10</a:t>
            </a:r>
            <a:r>
              <a:rPr lang="en-US" baseline="30000" dirty="0" smtClean="0"/>
              <a:t>-9 </a:t>
            </a:r>
            <a:r>
              <a:rPr lang="en-US" dirty="0" smtClean="0"/>
              <a:t>grams)</a:t>
            </a:r>
          </a:p>
          <a:p>
            <a:r>
              <a:rPr lang="en-US" dirty="0" smtClean="0"/>
              <a:t>Of course, this weight difference overwhelmed by battery discharge, weight from getting warm, ….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Source: John Kubiatowicz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(New York Times, Oct 24, 2011)</a:t>
            </a:r>
          </a:p>
        </p:txBody>
      </p:sp>
    </p:spTree>
    <p:extLst>
      <p:ext uri="{BB962C8B-B14F-4D97-AF65-F5344CB8AC3E}">
        <p14:creationId xmlns:p14="http://schemas.microsoft.com/office/powerpoint/2010/main" val="784936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861541" y="152400"/>
            <a:ext cx="7291859" cy="533400"/>
          </a:xfrm>
        </p:spPr>
        <p:txBody>
          <a:bodyPr/>
          <a:lstStyle/>
          <a:p>
            <a:r>
              <a:rPr lang="en-US"/>
              <a:t>SSD Summary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152400" y="933041"/>
            <a:ext cx="8610600" cy="318175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Pros (vs. hard disk drives):</a:t>
            </a:r>
          </a:p>
          <a:p>
            <a:pPr lvl="1"/>
            <a:r>
              <a:rPr lang="en-US" dirty="0"/>
              <a:t>Low latency, high throughput (eliminate seek/rotational delay)</a:t>
            </a:r>
          </a:p>
          <a:p>
            <a:pPr lvl="1"/>
            <a:r>
              <a:rPr lang="en-US" dirty="0"/>
              <a:t>No moving parts: </a:t>
            </a:r>
          </a:p>
          <a:p>
            <a:pPr lvl="2"/>
            <a:r>
              <a:rPr lang="en-US" dirty="0"/>
              <a:t>Very light weight, low power, silent, very shock insensitive</a:t>
            </a:r>
          </a:p>
          <a:p>
            <a:pPr lvl="1"/>
            <a:r>
              <a:rPr lang="en-US" dirty="0"/>
              <a:t>Read at memory speeds (limited by controller and I/O bus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 smtClean="0"/>
              <a:t>Small storage (0.1-0.5x disk), expensive (3-20x disk)</a:t>
            </a:r>
            <a:endParaRPr lang="en-US" dirty="0"/>
          </a:p>
          <a:p>
            <a:pPr lvl="2"/>
            <a:r>
              <a:rPr lang="en-US" dirty="0"/>
              <a:t>Hybrid alternative: combine small SSD with large </a:t>
            </a:r>
            <a:r>
              <a:rPr lang="en-US" dirty="0" smtClean="0"/>
              <a:t>HDD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30345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861541" y="152400"/>
            <a:ext cx="7291859" cy="533400"/>
          </a:xfrm>
        </p:spPr>
        <p:txBody>
          <a:bodyPr/>
          <a:lstStyle/>
          <a:p>
            <a:r>
              <a:rPr lang="en-US"/>
              <a:t>SSD Summary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152400" y="933041"/>
            <a:ext cx="8610600" cy="5562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Pros (vs. hard disk drives):</a:t>
            </a:r>
          </a:p>
          <a:p>
            <a:pPr lvl="1"/>
            <a:r>
              <a:rPr lang="en-US" dirty="0"/>
              <a:t>Low latency, high throughput (eliminate seek/rotational delay)</a:t>
            </a:r>
          </a:p>
          <a:p>
            <a:pPr lvl="1"/>
            <a:r>
              <a:rPr lang="en-US" dirty="0"/>
              <a:t>No moving parts: </a:t>
            </a:r>
          </a:p>
          <a:p>
            <a:pPr lvl="2"/>
            <a:r>
              <a:rPr lang="en-US" dirty="0"/>
              <a:t>Very light weight, low power, silent, very shock insensitive</a:t>
            </a:r>
          </a:p>
          <a:p>
            <a:pPr lvl="1"/>
            <a:r>
              <a:rPr lang="en-US" dirty="0"/>
              <a:t>Read at memory speeds (limited by controller and I/O bus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strike="sngStrike" dirty="0"/>
              <a:t>Small storage (0.1-0.5x disk)</a:t>
            </a:r>
            <a:r>
              <a:rPr lang="en-US" dirty="0" smtClean="0"/>
              <a:t>, </a:t>
            </a:r>
            <a:r>
              <a:rPr lang="en-US" dirty="0"/>
              <a:t>expensive </a:t>
            </a:r>
            <a:r>
              <a:rPr lang="en-US" dirty="0" smtClean="0"/>
              <a:t>(3-20x disk)</a:t>
            </a:r>
            <a:endParaRPr lang="en-US" dirty="0"/>
          </a:p>
          <a:p>
            <a:pPr lvl="2"/>
            <a:r>
              <a:rPr lang="en-US" dirty="0"/>
              <a:t>Hybrid alternative: combine small SSD with large HDD</a:t>
            </a:r>
          </a:p>
          <a:p>
            <a:pPr lvl="1"/>
            <a:r>
              <a:rPr lang="en-US" dirty="0"/>
              <a:t>Asymmetric block write performance: read </a:t>
            </a:r>
            <a:r>
              <a:rPr lang="en-US" dirty="0" err="1"/>
              <a:t>pg</a:t>
            </a:r>
            <a:r>
              <a:rPr lang="en-US" dirty="0"/>
              <a:t>/erase/write </a:t>
            </a:r>
            <a:r>
              <a:rPr lang="en-US" dirty="0" err="1"/>
              <a:t>pg</a:t>
            </a:r>
            <a:endParaRPr lang="en-US" dirty="0"/>
          </a:p>
          <a:p>
            <a:pPr lvl="2"/>
            <a:r>
              <a:rPr lang="en-US" dirty="0"/>
              <a:t>Controller garbage collection (GC) algorithms have major effect on performance</a:t>
            </a:r>
          </a:p>
          <a:p>
            <a:pPr lvl="1"/>
            <a:r>
              <a:rPr lang="en-US" dirty="0"/>
              <a:t>Limited drive lifetime </a:t>
            </a:r>
          </a:p>
          <a:p>
            <a:pPr lvl="2"/>
            <a:r>
              <a:rPr lang="en-US" dirty="0"/>
              <a:t>1-10K writes/page for MLC NAND</a:t>
            </a:r>
          </a:p>
          <a:p>
            <a:pPr lvl="2"/>
            <a:r>
              <a:rPr lang="en-US" dirty="0" err="1"/>
              <a:t>Avg</a:t>
            </a:r>
            <a:r>
              <a:rPr lang="en-US" dirty="0"/>
              <a:t> failure rate is 6 years, life expectancy is 9–11 </a:t>
            </a:r>
            <a:r>
              <a:rPr lang="en-US" dirty="0" smtClean="0"/>
              <a:t>years</a:t>
            </a:r>
          </a:p>
          <a:p>
            <a:r>
              <a:rPr lang="en-US" dirty="0" smtClean="0"/>
              <a:t>These are changing rapidly!</a:t>
            </a:r>
            <a:endParaRPr lang="en-US" dirty="0"/>
          </a:p>
        </p:txBody>
      </p:sp>
      <p:sp>
        <p:nvSpPr>
          <p:cNvPr id="2" name="Rectangular Callout 1"/>
          <p:cNvSpPr/>
          <p:nvPr/>
        </p:nvSpPr>
        <p:spPr bwMode="auto">
          <a:xfrm>
            <a:off x="7543800" y="2286000"/>
            <a:ext cx="1447800" cy="1219200"/>
          </a:xfrm>
          <a:prstGeom prst="wedgeRectCallout">
            <a:avLst>
              <a:gd name="adj1" fmla="val -296952"/>
              <a:gd name="adj2" fmla="val 28824"/>
            </a:avLst>
          </a:prstGeom>
          <a:solidFill>
            <a:schemeClr val="bg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rPr>
              <a:t>No longer true!</a:t>
            </a:r>
          </a:p>
        </p:txBody>
      </p:sp>
    </p:spTree>
    <p:extLst>
      <p:ext uri="{BB962C8B-B14F-4D97-AF65-F5344CB8AC3E}">
        <p14:creationId xmlns:p14="http://schemas.microsoft.com/office/powerpoint/2010/main" val="4408055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Nano-Tube Memory (NANTERO)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03" y="1183729"/>
            <a:ext cx="4162096" cy="248085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8026" y="3800412"/>
            <a:ext cx="8885054" cy="258420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Yet another possibility: Nanotube memory</a:t>
            </a:r>
          </a:p>
          <a:p>
            <a:pPr lvl="1"/>
            <a:r>
              <a:rPr lang="en-US" dirty="0" err="1" smtClean="0"/>
              <a:t>NanoTubes</a:t>
            </a:r>
            <a:r>
              <a:rPr lang="en-US" dirty="0" smtClean="0"/>
              <a:t> between two electrodes, slight conductivity difference between ones and zeros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wearout</a:t>
            </a:r>
            <a:r>
              <a:rPr lang="en-US" dirty="0" smtClean="0"/>
              <a:t>!</a:t>
            </a:r>
          </a:p>
          <a:p>
            <a:r>
              <a:rPr lang="en-US" dirty="0" smtClean="0"/>
              <a:t>Better than DRAM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Speed of DRAM, no </a:t>
            </a:r>
            <a:r>
              <a:rPr lang="en-US" dirty="0" err="1" smtClean="0"/>
              <a:t>wearout</a:t>
            </a:r>
            <a:r>
              <a:rPr lang="en-US" dirty="0" smtClean="0"/>
              <a:t>, non-volatile!</a:t>
            </a:r>
          </a:p>
          <a:p>
            <a:pPr lvl="1"/>
            <a:r>
              <a:rPr lang="en-US" dirty="0" err="1" smtClean="0"/>
              <a:t>Nantero</a:t>
            </a:r>
            <a:r>
              <a:rPr lang="en-US" dirty="0" smtClean="0"/>
              <a:t> </a:t>
            </a:r>
            <a:r>
              <a:rPr lang="en-US" dirty="0" smtClean="0"/>
              <a:t>promises 512Gb/dice for 8Tb/chip!  (with 16 die stacking)</a:t>
            </a:r>
          </a:p>
          <a:p>
            <a:pPr lvl="1"/>
            <a:endParaRPr lang="en-US" dirty="0" smtClean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04"/>
          <a:stretch/>
        </p:blipFill>
        <p:spPr bwMode="auto">
          <a:xfrm>
            <a:off x="7242011" y="-42837"/>
            <a:ext cx="1689103" cy="1041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3810"/>
          <a:stretch/>
        </p:blipFill>
        <p:spPr>
          <a:xfrm>
            <a:off x="5543044" y="1183729"/>
            <a:ext cx="3104850" cy="261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14010"/>
      </p:ext>
    </p:extLst>
  </p:cSld>
  <p:clrMapOvr>
    <a:masterClrMapping/>
  </p:clrMapOvr>
  <p:transition/>
  <p:timing>
    <p:tnLst>
      <p:par>
        <p:cTn id="1" dur="indefinite" restart="never" nodeType="tmRoot"/>
      </p:par>
    </p:tnLst>
    <p:bldLst>
      <p:bldP spid="6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>
          <a:xfrm>
            <a:off x="781050" y="228600"/>
            <a:ext cx="7543800" cy="381000"/>
          </a:xfrm>
          <a:noFill/>
        </p:spPr>
        <p:txBody>
          <a:bodyPr lIns="90488" tIns="44450" rIns="90488" bIns="44450">
            <a:normAutofit fontScale="90000"/>
          </a:bodyPr>
          <a:lstStyle/>
          <a:p>
            <a:r>
              <a:rPr lang="en-US" dirty="0">
                <a:ea typeface="MS PGothic" charset="0"/>
              </a:rPr>
              <a:t>I/O Performance</a:t>
            </a:r>
          </a:p>
        </p:txBody>
      </p:sp>
      <p:grpSp>
        <p:nvGrpSpPr>
          <p:cNvPr id="75778" name="Group 44"/>
          <p:cNvGrpSpPr>
            <a:grpSpLocks/>
          </p:cNvGrpSpPr>
          <p:nvPr/>
        </p:nvGrpSpPr>
        <p:grpSpPr bwMode="auto">
          <a:xfrm>
            <a:off x="0" y="949325"/>
            <a:ext cx="6096000" cy="1844676"/>
            <a:chOff x="0" y="624"/>
            <a:chExt cx="3840" cy="1162"/>
          </a:xfrm>
        </p:grpSpPr>
        <p:sp>
          <p:nvSpPr>
            <p:cNvPr id="75802" name="Line 27"/>
            <p:cNvSpPr>
              <a:spLocks noChangeShapeType="1"/>
            </p:cNvSpPr>
            <p:nvPr/>
          </p:nvSpPr>
          <p:spPr bwMode="auto">
            <a:xfrm>
              <a:off x="818" y="1036"/>
              <a:ext cx="37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795" name="Rectangle 3"/>
            <p:cNvSpPr>
              <a:spLocks noChangeArrowheads="1"/>
            </p:cNvSpPr>
            <p:nvPr/>
          </p:nvSpPr>
          <p:spPr bwMode="auto">
            <a:xfrm>
              <a:off x="0" y="1584"/>
              <a:ext cx="3840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Response Time = Queue + I/O device service time</a:t>
              </a:r>
            </a:p>
          </p:txBody>
        </p:sp>
        <p:sp>
          <p:nvSpPr>
            <p:cNvPr id="75796" name="AutoShape 33"/>
            <p:cNvSpPr>
              <a:spLocks noChangeArrowheads="1"/>
            </p:cNvSpPr>
            <p:nvPr/>
          </p:nvSpPr>
          <p:spPr bwMode="auto">
            <a:xfrm>
              <a:off x="2621" y="849"/>
              <a:ext cx="569" cy="373"/>
            </a:xfrm>
            <a:prstGeom prst="roundRect">
              <a:avLst>
                <a:gd name="adj" fmla="val 12495"/>
              </a:avLst>
            </a:prstGeom>
            <a:solidFill>
              <a:srgbClr val="FFFF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797" name="Rectangle 21"/>
            <p:cNvSpPr>
              <a:spLocks noChangeArrowheads="1"/>
            </p:cNvSpPr>
            <p:nvPr/>
          </p:nvSpPr>
          <p:spPr bwMode="auto">
            <a:xfrm>
              <a:off x="282" y="750"/>
              <a:ext cx="579" cy="571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228600" indent="-228600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pPr marL="228600" indent="-228600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Thread</a:t>
              </a:r>
            </a:p>
          </p:txBody>
        </p:sp>
        <p:sp>
          <p:nvSpPr>
            <p:cNvPr id="75798" name="Rectangle 23"/>
            <p:cNvSpPr>
              <a:spLocks noChangeArrowheads="1"/>
            </p:cNvSpPr>
            <p:nvPr/>
          </p:nvSpPr>
          <p:spPr bwMode="auto">
            <a:xfrm>
              <a:off x="1208" y="882"/>
              <a:ext cx="471" cy="307"/>
            </a:xfrm>
            <a:prstGeom prst="rect">
              <a:avLst/>
            </a:prstGeom>
            <a:solidFill>
              <a:srgbClr val="53FB2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799" name="Line 24"/>
            <p:cNvSpPr>
              <a:spLocks noChangeShapeType="1"/>
            </p:cNvSpPr>
            <p:nvPr/>
          </p:nvSpPr>
          <p:spPr bwMode="auto">
            <a:xfrm flipV="1">
              <a:off x="1590" y="874"/>
              <a:ext cx="0" cy="3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800" name="Line 25"/>
            <p:cNvSpPr>
              <a:spLocks noChangeShapeType="1"/>
            </p:cNvSpPr>
            <p:nvPr/>
          </p:nvSpPr>
          <p:spPr bwMode="auto">
            <a:xfrm flipV="1">
              <a:off x="1492" y="875"/>
              <a:ext cx="0" cy="3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801" name="Rectangle 26"/>
            <p:cNvSpPr>
              <a:spLocks noChangeArrowheads="1"/>
            </p:cNvSpPr>
            <p:nvPr/>
          </p:nvSpPr>
          <p:spPr bwMode="auto">
            <a:xfrm>
              <a:off x="1030" y="1200"/>
              <a:ext cx="78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Queue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[OS Paths]</a:t>
              </a:r>
            </a:p>
          </p:txBody>
        </p:sp>
        <p:sp>
          <p:nvSpPr>
            <p:cNvPr id="75803" name="Rectangle 28"/>
            <p:cNvSpPr>
              <a:spLocks noChangeArrowheads="1"/>
            </p:cNvSpPr>
            <p:nvPr/>
          </p:nvSpPr>
          <p:spPr bwMode="auto">
            <a:xfrm>
              <a:off x="2026" y="624"/>
              <a:ext cx="374" cy="822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marL="228600" indent="-228600"/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75804" name="Line 30"/>
            <p:cNvSpPr>
              <a:spLocks noChangeShapeType="1"/>
            </p:cNvSpPr>
            <p:nvPr/>
          </p:nvSpPr>
          <p:spPr bwMode="auto">
            <a:xfrm>
              <a:off x="1696" y="1036"/>
              <a:ext cx="3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805" name="Rectangle 31"/>
            <p:cNvSpPr>
              <a:spLocks noChangeArrowheads="1"/>
            </p:cNvSpPr>
            <p:nvPr/>
          </p:nvSpPr>
          <p:spPr bwMode="auto">
            <a:xfrm>
              <a:off x="2631" y="864"/>
              <a:ext cx="493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I/O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device</a:t>
              </a:r>
            </a:p>
          </p:txBody>
        </p:sp>
        <p:sp>
          <p:nvSpPr>
            <p:cNvPr id="75806" name="Line 32"/>
            <p:cNvSpPr>
              <a:spLocks noChangeShapeType="1"/>
            </p:cNvSpPr>
            <p:nvPr/>
          </p:nvSpPr>
          <p:spPr bwMode="auto">
            <a:xfrm>
              <a:off x="2400" y="1036"/>
              <a:ext cx="2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864301" name="Rectangle 45"/>
          <p:cNvSpPr>
            <a:spLocks noGrp="1" noChangeArrowheads="1"/>
          </p:cNvSpPr>
          <p:nvPr>
            <p:ph type="body" idx="1"/>
          </p:nvPr>
        </p:nvSpPr>
        <p:spPr>
          <a:xfrm>
            <a:off x="0" y="2900362"/>
            <a:ext cx="9144000" cy="32718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800" dirty="0">
                <a:ea typeface="MS PGothic" charset="0"/>
              </a:rPr>
              <a:t>Performance of I/O subsystem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sz="2400" dirty="0">
                <a:ea typeface="MS PGothic" charset="0"/>
              </a:rPr>
              <a:t>Metrics: Response Time, </a:t>
            </a:r>
            <a:r>
              <a:rPr lang="en-US" sz="2400" dirty="0" smtClean="0">
                <a:ea typeface="MS PGothic" charset="0"/>
              </a:rPr>
              <a:t>Throughput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sz="2400" dirty="0" smtClean="0">
                <a:ea typeface="MS PGothic" charset="0"/>
              </a:rPr>
              <a:t>Effective BW per op = transfer size / response time</a:t>
            </a:r>
          </a:p>
          <a:p>
            <a:pPr lvl="2">
              <a:lnSpc>
                <a:spcPct val="80000"/>
              </a:lnSpc>
            </a:pPr>
            <a:r>
              <a:rPr lang="en-US" sz="1800" dirty="0" err="1" smtClean="0">
                <a:ea typeface="MS PGothic" charset="0"/>
              </a:rPr>
              <a:t>EffBW</a:t>
            </a:r>
            <a:r>
              <a:rPr lang="en-US" sz="1800" dirty="0" smtClean="0">
                <a:ea typeface="MS PGothic" charset="0"/>
              </a:rPr>
              <a:t>(n) = n / (S + n/B) = B / (1 + SB/n )</a:t>
            </a:r>
            <a:endParaRPr lang="en-US" sz="1800" dirty="0">
              <a:ea typeface="MS PGothic" charset="0"/>
            </a:endParaRPr>
          </a:p>
        </p:txBody>
      </p:sp>
      <p:sp>
        <p:nvSpPr>
          <p:cNvPr id="75780" name="Ink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104188" y="1493838"/>
            <a:ext cx="1587" cy="1587"/>
          </a:xfrm>
          <a:custGeom>
            <a:avLst/>
            <a:gdLst>
              <a:gd name="T0" fmla="*/ 0 w 1"/>
              <a:gd name="T1" fmla="*/ 2147483647 h 1"/>
              <a:gd name="T2" fmla="*/ 0 w 1"/>
              <a:gd name="T3" fmla="*/ 2147483647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905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540376" y="742156"/>
            <a:ext cx="3554413" cy="3078163"/>
            <a:chOff x="5413376" y="685800"/>
            <a:chExt cx="3554413" cy="3078163"/>
          </a:xfrm>
        </p:grpSpPr>
        <p:grpSp>
          <p:nvGrpSpPr>
            <p:cNvPr id="75782" name="Group 53"/>
            <p:cNvGrpSpPr>
              <a:grpSpLocks/>
            </p:cNvGrpSpPr>
            <p:nvPr/>
          </p:nvGrpSpPr>
          <p:grpSpPr bwMode="auto">
            <a:xfrm>
              <a:off x="5413376" y="685800"/>
              <a:ext cx="3554413" cy="3078163"/>
              <a:chOff x="3410" y="432"/>
              <a:chExt cx="2239" cy="1939"/>
            </a:xfrm>
          </p:grpSpPr>
          <p:sp>
            <p:nvSpPr>
              <p:cNvPr id="75784" name="Rectangle 4"/>
              <p:cNvSpPr>
                <a:spLocks noChangeArrowheads="1"/>
              </p:cNvSpPr>
              <p:nvPr/>
            </p:nvSpPr>
            <p:spPr bwMode="auto">
              <a:xfrm>
                <a:off x="3614" y="1255"/>
                <a:ext cx="77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75785" name="Rectangle 5"/>
              <p:cNvSpPr>
                <a:spLocks noChangeArrowheads="1"/>
              </p:cNvSpPr>
              <p:nvPr/>
            </p:nvSpPr>
            <p:spPr bwMode="auto">
              <a:xfrm>
                <a:off x="5245" y="1827"/>
                <a:ext cx="40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100%</a:t>
                </a:r>
              </a:p>
            </p:txBody>
          </p:sp>
          <p:sp>
            <p:nvSpPr>
              <p:cNvPr id="75786" name="Line 6"/>
              <p:cNvSpPr>
                <a:spLocks noChangeShapeType="1"/>
              </p:cNvSpPr>
              <p:nvPr/>
            </p:nvSpPr>
            <p:spPr bwMode="auto">
              <a:xfrm flipV="1">
                <a:off x="3728" y="432"/>
                <a:ext cx="1" cy="137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75787" name="Line 7"/>
              <p:cNvSpPr>
                <a:spLocks noChangeShapeType="1"/>
              </p:cNvSpPr>
              <p:nvPr/>
            </p:nvSpPr>
            <p:spPr bwMode="auto">
              <a:xfrm>
                <a:off x="3734" y="1803"/>
                <a:ext cx="1512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75788" name="Rectangle 8"/>
              <p:cNvSpPr>
                <a:spLocks noChangeArrowheads="1"/>
              </p:cNvSpPr>
              <p:nvPr/>
            </p:nvSpPr>
            <p:spPr bwMode="auto">
              <a:xfrm>
                <a:off x="3771" y="449"/>
                <a:ext cx="752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Response</a:t>
                </a:r>
              </a:p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Time (ms)</a:t>
                </a:r>
              </a:p>
            </p:txBody>
          </p:sp>
          <p:sp>
            <p:nvSpPr>
              <p:cNvPr id="75789" name="Rectangle 9"/>
              <p:cNvSpPr>
                <a:spLocks noChangeArrowheads="1"/>
              </p:cNvSpPr>
              <p:nvPr/>
            </p:nvSpPr>
            <p:spPr bwMode="auto">
              <a:xfrm>
                <a:off x="3767" y="2004"/>
                <a:ext cx="1781" cy="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Throughput  </a:t>
                </a:r>
                <a:r>
                  <a:rPr lang="en-US" sz="2000" b="0" dirty="0" smtClean="0">
                    <a:latin typeface="Gill Sans" charset="0"/>
                    <a:ea typeface="Gill Sans" charset="0"/>
                    <a:cs typeface="Gill Sans" charset="0"/>
                  </a:rPr>
                  <a:t>(</a:t>
                </a: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Utilization)</a:t>
                </a:r>
              </a:p>
              <a:p>
                <a:pPr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 dirty="0" smtClean="0">
                    <a:latin typeface="Gill Sans" charset="0"/>
                    <a:ea typeface="Gill Sans" charset="0"/>
                    <a:cs typeface="Gill Sans" charset="0"/>
                  </a:rPr>
                  <a:t>                   (</a:t>
                </a: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% total BW)</a:t>
                </a:r>
              </a:p>
            </p:txBody>
          </p:sp>
          <p:sp>
            <p:nvSpPr>
              <p:cNvPr id="75790" name="Rectangle 10"/>
              <p:cNvSpPr>
                <a:spLocks noChangeArrowheads="1"/>
              </p:cNvSpPr>
              <p:nvPr/>
            </p:nvSpPr>
            <p:spPr bwMode="auto">
              <a:xfrm>
                <a:off x="3490" y="1786"/>
                <a:ext cx="15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0</a:t>
                </a:r>
              </a:p>
            </p:txBody>
          </p:sp>
          <p:sp>
            <p:nvSpPr>
              <p:cNvPr id="75791" name="Rectangle 11"/>
              <p:cNvSpPr>
                <a:spLocks noChangeArrowheads="1"/>
              </p:cNvSpPr>
              <p:nvPr/>
            </p:nvSpPr>
            <p:spPr bwMode="auto">
              <a:xfrm>
                <a:off x="3410" y="1305"/>
                <a:ext cx="29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100</a:t>
                </a:r>
              </a:p>
            </p:txBody>
          </p:sp>
          <p:sp>
            <p:nvSpPr>
              <p:cNvPr id="75792" name="Rectangle 12"/>
              <p:cNvSpPr>
                <a:spLocks noChangeArrowheads="1"/>
              </p:cNvSpPr>
              <p:nvPr/>
            </p:nvSpPr>
            <p:spPr bwMode="auto">
              <a:xfrm>
                <a:off x="3410" y="904"/>
                <a:ext cx="29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200</a:t>
                </a:r>
              </a:p>
            </p:txBody>
          </p:sp>
          <p:sp>
            <p:nvSpPr>
              <p:cNvPr id="75793" name="Rectangle 13"/>
              <p:cNvSpPr>
                <a:spLocks noChangeArrowheads="1"/>
              </p:cNvSpPr>
              <p:nvPr/>
            </p:nvSpPr>
            <p:spPr bwMode="auto">
              <a:xfrm>
                <a:off x="3410" y="502"/>
                <a:ext cx="29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300</a:t>
                </a:r>
              </a:p>
            </p:txBody>
          </p:sp>
          <p:sp>
            <p:nvSpPr>
              <p:cNvPr id="75794" name="Rectangle 14"/>
              <p:cNvSpPr>
                <a:spLocks noChangeArrowheads="1"/>
              </p:cNvSpPr>
              <p:nvPr/>
            </p:nvSpPr>
            <p:spPr bwMode="auto">
              <a:xfrm>
                <a:off x="3691" y="1867"/>
                <a:ext cx="25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0%</a:t>
                </a:r>
              </a:p>
            </p:txBody>
          </p:sp>
        </p:grpSp>
        <p:sp>
          <p:nvSpPr>
            <p:cNvPr id="75783" name="Ink 4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5937250" y="758825"/>
              <a:ext cx="2368550" cy="1844675"/>
            </a:xfrm>
            <a:custGeom>
              <a:avLst/>
              <a:gdLst>
                <a:gd name="T0" fmla="*/ 0 w 6060"/>
                <a:gd name="T1" fmla="*/ 2147483647 h 5124"/>
                <a:gd name="T2" fmla="*/ 2147483647 w 6060"/>
                <a:gd name="T3" fmla="*/ 2147483647 h 5124"/>
                <a:gd name="T4" fmla="*/ 2147483647 w 6060"/>
                <a:gd name="T5" fmla="*/ 2147483647 h 5124"/>
                <a:gd name="T6" fmla="*/ 2147483647 w 6060"/>
                <a:gd name="T7" fmla="*/ 2147483647 h 5124"/>
                <a:gd name="T8" fmla="*/ 2147483647 w 6060"/>
                <a:gd name="T9" fmla="*/ 2147483647 h 5124"/>
                <a:gd name="T10" fmla="*/ 2147483647 w 6060"/>
                <a:gd name="T11" fmla="*/ 2147483647 h 5124"/>
                <a:gd name="T12" fmla="*/ 2147483647 w 6060"/>
                <a:gd name="T13" fmla="*/ 2147483647 h 5124"/>
                <a:gd name="T14" fmla="*/ 2147483647 w 6060"/>
                <a:gd name="T15" fmla="*/ 2147483647 h 5124"/>
                <a:gd name="T16" fmla="*/ 2147483647 w 6060"/>
                <a:gd name="T17" fmla="*/ 2147483647 h 5124"/>
                <a:gd name="T18" fmla="*/ 2147483647 w 6060"/>
                <a:gd name="T19" fmla="*/ 2147483647 h 5124"/>
                <a:gd name="T20" fmla="*/ 2147483647 w 6060"/>
                <a:gd name="T21" fmla="*/ 2147483647 h 5124"/>
                <a:gd name="T22" fmla="*/ 2147483647 w 6060"/>
                <a:gd name="T23" fmla="*/ 2147483647 h 5124"/>
                <a:gd name="T24" fmla="*/ 2147483647 w 6060"/>
                <a:gd name="T25" fmla="*/ 2147483647 h 5124"/>
                <a:gd name="T26" fmla="*/ 2147483647 w 6060"/>
                <a:gd name="T27" fmla="*/ 2147483647 h 5124"/>
                <a:gd name="T28" fmla="*/ 2147483647 w 6060"/>
                <a:gd name="T29" fmla="*/ 2147483647 h 51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060" h="5124" extrusionOk="0">
                  <a:moveTo>
                    <a:pt x="0" y="5121"/>
                  </a:moveTo>
                  <a:cubicBezTo>
                    <a:pt x="155" y="5108"/>
                    <a:pt x="312" y="5103"/>
                    <a:pt x="468" y="5091"/>
                  </a:cubicBezTo>
                  <a:cubicBezTo>
                    <a:pt x="775" y="5068"/>
                    <a:pt x="1136" y="5060"/>
                    <a:pt x="1422" y="4946"/>
                  </a:cubicBezTo>
                  <a:cubicBezTo>
                    <a:pt x="1613" y="4870"/>
                    <a:pt x="1803" y="4774"/>
                    <a:pt x="1993" y="4691"/>
                  </a:cubicBezTo>
                  <a:cubicBezTo>
                    <a:pt x="2188" y="4606"/>
                    <a:pt x="2378" y="4519"/>
                    <a:pt x="2557" y="4404"/>
                  </a:cubicBezTo>
                  <a:cubicBezTo>
                    <a:pt x="2805" y="4245"/>
                    <a:pt x="3071" y="4125"/>
                    <a:pt x="3320" y="3970"/>
                  </a:cubicBezTo>
                  <a:cubicBezTo>
                    <a:pt x="3491" y="3864"/>
                    <a:pt x="3649" y="3748"/>
                    <a:pt x="3823" y="3647"/>
                  </a:cubicBezTo>
                  <a:cubicBezTo>
                    <a:pt x="4041" y="3520"/>
                    <a:pt x="4219" y="3329"/>
                    <a:pt x="4391" y="3143"/>
                  </a:cubicBezTo>
                  <a:cubicBezTo>
                    <a:pt x="4539" y="2984"/>
                    <a:pt x="4704" y="2844"/>
                    <a:pt x="4832" y="2666"/>
                  </a:cubicBezTo>
                  <a:cubicBezTo>
                    <a:pt x="4927" y="2534"/>
                    <a:pt x="4999" y="2388"/>
                    <a:pt x="5087" y="2251"/>
                  </a:cubicBezTo>
                  <a:cubicBezTo>
                    <a:pt x="5165" y="2130"/>
                    <a:pt x="5236" y="2017"/>
                    <a:pt x="5299" y="1888"/>
                  </a:cubicBezTo>
                  <a:cubicBezTo>
                    <a:pt x="5421" y="1641"/>
                    <a:pt x="5529" y="1391"/>
                    <a:pt x="5657" y="1147"/>
                  </a:cubicBezTo>
                  <a:cubicBezTo>
                    <a:pt x="5835" y="809"/>
                    <a:pt x="5882" y="475"/>
                    <a:pt x="5999" y="122"/>
                  </a:cubicBezTo>
                  <a:cubicBezTo>
                    <a:pt x="6013" y="79"/>
                    <a:pt x="6041" y="17"/>
                    <a:pt x="6047" y="1"/>
                  </a:cubicBezTo>
                  <a:cubicBezTo>
                    <a:pt x="6051" y="2"/>
                    <a:pt x="6055" y="3"/>
                    <a:pt x="6059" y="4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" name="Rectangular Callout 3"/>
          <p:cNvSpPr/>
          <p:nvPr/>
        </p:nvSpPr>
        <p:spPr bwMode="auto">
          <a:xfrm>
            <a:off x="1441450" y="4572000"/>
            <a:ext cx="996950" cy="381000"/>
          </a:xfrm>
          <a:prstGeom prst="wedgeRectCallout">
            <a:avLst>
              <a:gd name="adj1" fmla="val 48397"/>
              <a:gd name="adj2" fmla="val -123611"/>
            </a:avLst>
          </a:prstGeom>
          <a:solidFill>
            <a:srgbClr val="EFE6B5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cs typeface="Source Sans Pro"/>
              </a:rPr>
              <a:t># of ops</a:t>
            </a:r>
          </a:p>
        </p:txBody>
      </p:sp>
      <p:sp>
        <p:nvSpPr>
          <p:cNvPr id="34" name="Rectangular Callout 33"/>
          <p:cNvSpPr/>
          <p:nvPr/>
        </p:nvSpPr>
        <p:spPr bwMode="auto">
          <a:xfrm>
            <a:off x="2209800" y="5181600"/>
            <a:ext cx="1828800" cy="381000"/>
          </a:xfrm>
          <a:prstGeom prst="wedgeRectCallout">
            <a:avLst>
              <a:gd name="adj1" fmla="val -17337"/>
              <a:gd name="adj2" fmla="val -273610"/>
            </a:avLst>
          </a:prstGeom>
          <a:solidFill>
            <a:srgbClr val="EFE6B5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cs typeface="Source Sans Pro"/>
              </a:rPr>
              <a:t>Fixed overhead</a:t>
            </a:r>
          </a:p>
        </p:txBody>
      </p:sp>
      <p:sp>
        <p:nvSpPr>
          <p:cNvPr id="35" name="Rectangular Callout 34"/>
          <p:cNvSpPr/>
          <p:nvPr/>
        </p:nvSpPr>
        <p:spPr bwMode="auto">
          <a:xfrm>
            <a:off x="3505200" y="4648200"/>
            <a:ext cx="1371600" cy="381000"/>
          </a:xfrm>
          <a:prstGeom prst="wedgeRectCallout">
            <a:avLst>
              <a:gd name="adj1" fmla="val -60519"/>
              <a:gd name="adj2" fmla="val -130277"/>
            </a:avLst>
          </a:prstGeom>
          <a:solidFill>
            <a:srgbClr val="EFE6B5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>
                <a:latin typeface="Source Sans Pro"/>
                <a:cs typeface="Source Sans Pro"/>
              </a:rPr>
              <a:t>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Sans Pro"/>
                <a:cs typeface="Source Sans Pro"/>
              </a:rPr>
              <a:t>ime per op</a:t>
            </a:r>
          </a:p>
        </p:txBody>
      </p:sp>
    </p:spTree>
    <p:extLst>
      <p:ext uri="{BB962C8B-B14F-4D97-AF65-F5344CB8AC3E}">
        <p14:creationId xmlns:p14="http://schemas.microsoft.com/office/powerpoint/2010/main" val="2226592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301" grpId="0" build="p"/>
      <p:bldP spid="4" grpId="0" animBg="1"/>
      <p:bldP spid="34" grpId="0" animBg="1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>
          <a:xfrm>
            <a:off x="781050" y="228600"/>
            <a:ext cx="7543800" cy="381000"/>
          </a:xfrm>
          <a:noFill/>
        </p:spPr>
        <p:txBody>
          <a:bodyPr lIns="90488" tIns="44450" rIns="90488" bIns="44450">
            <a:normAutofit fontScale="90000"/>
          </a:bodyPr>
          <a:lstStyle/>
          <a:p>
            <a:r>
              <a:rPr lang="en-US">
                <a:ea typeface="MS PGothic" charset="0"/>
              </a:rPr>
              <a:t>I/O Performance</a:t>
            </a:r>
          </a:p>
        </p:txBody>
      </p:sp>
      <p:grpSp>
        <p:nvGrpSpPr>
          <p:cNvPr id="75778" name="Group 44"/>
          <p:cNvGrpSpPr>
            <a:grpSpLocks/>
          </p:cNvGrpSpPr>
          <p:nvPr/>
        </p:nvGrpSpPr>
        <p:grpSpPr bwMode="auto">
          <a:xfrm>
            <a:off x="0" y="949325"/>
            <a:ext cx="6096000" cy="1844676"/>
            <a:chOff x="0" y="624"/>
            <a:chExt cx="3840" cy="1162"/>
          </a:xfrm>
        </p:grpSpPr>
        <p:sp>
          <p:nvSpPr>
            <p:cNvPr id="75802" name="Line 27"/>
            <p:cNvSpPr>
              <a:spLocks noChangeShapeType="1"/>
            </p:cNvSpPr>
            <p:nvPr/>
          </p:nvSpPr>
          <p:spPr bwMode="auto">
            <a:xfrm>
              <a:off x="818" y="1036"/>
              <a:ext cx="37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795" name="Rectangle 3"/>
            <p:cNvSpPr>
              <a:spLocks noChangeArrowheads="1"/>
            </p:cNvSpPr>
            <p:nvPr/>
          </p:nvSpPr>
          <p:spPr bwMode="auto">
            <a:xfrm>
              <a:off x="0" y="1584"/>
              <a:ext cx="3840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500" tIns="25400" rIns="63500" bIns="25400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Response Time = Queue + I/O device service time</a:t>
              </a:r>
            </a:p>
          </p:txBody>
        </p:sp>
        <p:sp>
          <p:nvSpPr>
            <p:cNvPr id="75796" name="AutoShape 33"/>
            <p:cNvSpPr>
              <a:spLocks noChangeArrowheads="1"/>
            </p:cNvSpPr>
            <p:nvPr/>
          </p:nvSpPr>
          <p:spPr bwMode="auto">
            <a:xfrm>
              <a:off x="2621" y="849"/>
              <a:ext cx="569" cy="373"/>
            </a:xfrm>
            <a:prstGeom prst="roundRect">
              <a:avLst>
                <a:gd name="adj" fmla="val 12495"/>
              </a:avLst>
            </a:prstGeom>
            <a:solidFill>
              <a:srgbClr val="FFFF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797" name="Rectangle 21"/>
            <p:cNvSpPr>
              <a:spLocks noChangeArrowheads="1"/>
            </p:cNvSpPr>
            <p:nvPr/>
          </p:nvSpPr>
          <p:spPr bwMode="auto">
            <a:xfrm>
              <a:off x="282" y="750"/>
              <a:ext cx="579" cy="571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228600" indent="-228600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User</a:t>
              </a:r>
            </a:p>
            <a:p>
              <a:pPr marL="228600" indent="-228600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Thread</a:t>
              </a:r>
            </a:p>
          </p:txBody>
        </p:sp>
        <p:sp>
          <p:nvSpPr>
            <p:cNvPr id="75798" name="Rectangle 23"/>
            <p:cNvSpPr>
              <a:spLocks noChangeArrowheads="1"/>
            </p:cNvSpPr>
            <p:nvPr/>
          </p:nvSpPr>
          <p:spPr bwMode="auto">
            <a:xfrm>
              <a:off x="1208" y="882"/>
              <a:ext cx="471" cy="307"/>
            </a:xfrm>
            <a:prstGeom prst="rect">
              <a:avLst/>
            </a:prstGeom>
            <a:solidFill>
              <a:srgbClr val="53FB2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799" name="Line 24"/>
            <p:cNvSpPr>
              <a:spLocks noChangeShapeType="1"/>
            </p:cNvSpPr>
            <p:nvPr/>
          </p:nvSpPr>
          <p:spPr bwMode="auto">
            <a:xfrm flipV="1">
              <a:off x="1590" y="874"/>
              <a:ext cx="0" cy="3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800" name="Line 25"/>
            <p:cNvSpPr>
              <a:spLocks noChangeShapeType="1"/>
            </p:cNvSpPr>
            <p:nvPr/>
          </p:nvSpPr>
          <p:spPr bwMode="auto">
            <a:xfrm flipV="1">
              <a:off x="1492" y="875"/>
              <a:ext cx="0" cy="3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801" name="Rectangle 26"/>
            <p:cNvSpPr>
              <a:spLocks noChangeArrowheads="1"/>
            </p:cNvSpPr>
            <p:nvPr/>
          </p:nvSpPr>
          <p:spPr bwMode="auto">
            <a:xfrm>
              <a:off x="1030" y="1200"/>
              <a:ext cx="78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Queue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[OS Paths]</a:t>
              </a:r>
            </a:p>
          </p:txBody>
        </p:sp>
        <p:sp>
          <p:nvSpPr>
            <p:cNvPr id="75803" name="Rectangle 28"/>
            <p:cNvSpPr>
              <a:spLocks noChangeArrowheads="1"/>
            </p:cNvSpPr>
            <p:nvPr/>
          </p:nvSpPr>
          <p:spPr bwMode="auto">
            <a:xfrm>
              <a:off x="2026" y="624"/>
              <a:ext cx="374" cy="822"/>
            </a:xfrm>
            <a:prstGeom prst="rect">
              <a:avLst/>
            </a:prstGeom>
            <a:solidFill>
              <a:srgbClr val="FFFF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marL="228600" indent="-228600"/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75804" name="Line 30"/>
            <p:cNvSpPr>
              <a:spLocks noChangeShapeType="1"/>
            </p:cNvSpPr>
            <p:nvPr/>
          </p:nvSpPr>
          <p:spPr bwMode="auto">
            <a:xfrm>
              <a:off x="1696" y="1036"/>
              <a:ext cx="3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5805" name="Rectangle 31"/>
            <p:cNvSpPr>
              <a:spLocks noChangeArrowheads="1"/>
            </p:cNvSpPr>
            <p:nvPr/>
          </p:nvSpPr>
          <p:spPr bwMode="auto">
            <a:xfrm>
              <a:off x="2631" y="864"/>
              <a:ext cx="493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I/O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sz="2000" b="0">
                  <a:latin typeface="Gill Sans" charset="0"/>
                  <a:ea typeface="Gill Sans" charset="0"/>
                  <a:cs typeface="Gill Sans" charset="0"/>
                </a:rPr>
                <a:t>device</a:t>
              </a:r>
            </a:p>
          </p:txBody>
        </p:sp>
        <p:sp>
          <p:nvSpPr>
            <p:cNvPr id="75806" name="Line 32"/>
            <p:cNvSpPr>
              <a:spLocks noChangeShapeType="1"/>
            </p:cNvSpPr>
            <p:nvPr/>
          </p:nvSpPr>
          <p:spPr bwMode="auto">
            <a:xfrm>
              <a:off x="2400" y="1036"/>
              <a:ext cx="2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864301" name="Rectangle 45"/>
          <p:cNvSpPr>
            <a:spLocks noGrp="1" noChangeArrowheads="1"/>
          </p:cNvSpPr>
          <p:nvPr>
            <p:ph type="body" idx="1"/>
          </p:nvPr>
        </p:nvSpPr>
        <p:spPr>
          <a:xfrm>
            <a:off x="0" y="2900362"/>
            <a:ext cx="9144000" cy="327183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800" dirty="0">
                <a:ea typeface="MS PGothic" charset="0"/>
              </a:rPr>
              <a:t>Performance of I/O subsystem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sz="2400" dirty="0">
                <a:ea typeface="MS PGothic" charset="0"/>
              </a:rPr>
              <a:t>Metrics: Response Time, </a:t>
            </a:r>
            <a:r>
              <a:rPr lang="en-US" sz="2400" dirty="0" smtClean="0">
                <a:ea typeface="MS PGothic" charset="0"/>
              </a:rPr>
              <a:t>Throughput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sz="2400" dirty="0" smtClean="0">
                <a:ea typeface="MS PGothic" charset="0"/>
              </a:rPr>
              <a:t>Effective BW per op = transfer size / response time</a:t>
            </a:r>
          </a:p>
          <a:p>
            <a:pPr lvl="2">
              <a:lnSpc>
                <a:spcPct val="80000"/>
              </a:lnSpc>
            </a:pPr>
            <a:r>
              <a:rPr lang="en-US" sz="1800" dirty="0" err="1" smtClean="0">
                <a:ea typeface="MS PGothic" charset="0"/>
              </a:rPr>
              <a:t>EffBW</a:t>
            </a:r>
            <a:r>
              <a:rPr lang="en-US" sz="1800" dirty="0" smtClean="0">
                <a:ea typeface="MS PGothic" charset="0"/>
              </a:rPr>
              <a:t>(n) = n / (S + n/B) = B / (1 + SB/n )</a:t>
            </a:r>
            <a:endParaRPr lang="en-US" sz="1800" dirty="0">
              <a:ea typeface="MS PGothic" charset="0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sz="2400" dirty="0">
                <a:ea typeface="MS PGothic" charset="0"/>
              </a:rPr>
              <a:t>Contributing factors to latency: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Software paths (can be loosely modeled by a queue)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Hardware controller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dirty="0">
                <a:ea typeface="MS PGothic" charset="0"/>
              </a:rPr>
              <a:t>I/O device service time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sz="2800" dirty="0">
                <a:ea typeface="MS PGothic" charset="0"/>
              </a:rPr>
              <a:t>Queuing behavior: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sz="2400" dirty="0">
                <a:ea typeface="MS PGothic" charset="0"/>
              </a:rPr>
              <a:t>Can lead to big increases of latency as utilization </a:t>
            </a:r>
            <a:r>
              <a:rPr lang="en-US" sz="2400" dirty="0" smtClean="0">
                <a:ea typeface="MS PGothic" charset="0"/>
              </a:rPr>
              <a:t>increases</a:t>
            </a:r>
            <a:endParaRPr lang="en-US" sz="2400" dirty="0">
              <a:ea typeface="MS PGothic" charset="0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sz="2400" dirty="0">
                <a:ea typeface="MS PGothic" charset="0"/>
              </a:rPr>
              <a:t>Solutions?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sz="2400" dirty="0">
              <a:ea typeface="MS PGothic" charset="0"/>
            </a:endParaRPr>
          </a:p>
        </p:txBody>
      </p:sp>
      <p:sp>
        <p:nvSpPr>
          <p:cNvPr id="75780" name="Ink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104188" y="1493838"/>
            <a:ext cx="1587" cy="1587"/>
          </a:xfrm>
          <a:custGeom>
            <a:avLst/>
            <a:gdLst>
              <a:gd name="T0" fmla="*/ 0 w 1"/>
              <a:gd name="T1" fmla="*/ 2147483647 h 1"/>
              <a:gd name="T2" fmla="*/ 0 w 1"/>
              <a:gd name="T3" fmla="*/ 2147483647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905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540376" y="742156"/>
            <a:ext cx="3554413" cy="3078163"/>
            <a:chOff x="5413376" y="685800"/>
            <a:chExt cx="3554413" cy="3078163"/>
          </a:xfrm>
        </p:grpSpPr>
        <p:grpSp>
          <p:nvGrpSpPr>
            <p:cNvPr id="75782" name="Group 53"/>
            <p:cNvGrpSpPr>
              <a:grpSpLocks/>
            </p:cNvGrpSpPr>
            <p:nvPr/>
          </p:nvGrpSpPr>
          <p:grpSpPr bwMode="auto">
            <a:xfrm>
              <a:off x="5413376" y="685800"/>
              <a:ext cx="3554413" cy="3078163"/>
              <a:chOff x="3410" y="432"/>
              <a:chExt cx="2239" cy="1939"/>
            </a:xfrm>
          </p:grpSpPr>
          <p:sp>
            <p:nvSpPr>
              <p:cNvPr id="75784" name="Rectangle 4"/>
              <p:cNvSpPr>
                <a:spLocks noChangeArrowheads="1"/>
              </p:cNvSpPr>
              <p:nvPr/>
            </p:nvSpPr>
            <p:spPr bwMode="auto">
              <a:xfrm>
                <a:off x="3614" y="1255"/>
                <a:ext cx="77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75785" name="Rectangle 5"/>
              <p:cNvSpPr>
                <a:spLocks noChangeArrowheads="1"/>
              </p:cNvSpPr>
              <p:nvPr/>
            </p:nvSpPr>
            <p:spPr bwMode="auto">
              <a:xfrm>
                <a:off x="5245" y="1827"/>
                <a:ext cx="40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100%</a:t>
                </a:r>
              </a:p>
            </p:txBody>
          </p:sp>
          <p:sp>
            <p:nvSpPr>
              <p:cNvPr id="75786" name="Line 6"/>
              <p:cNvSpPr>
                <a:spLocks noChangeShapeType="1"/>
              </p:cNvSpPr>
              <p:nvPr/>
            </p:nvSpPr>
            <p:spPr bwMode="auto">
              <a:xfrm flipV="1">
                <a:off x="3728" y="432"/>
                <a:ext cx="1" cy="137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75787" name="Line 7"/>
              <p:cNvSpPr>
                <a:spLocks noChangeShapeType="1"/>
              </p:cNvSpPr>
              <p:nvPr/>
            </p:nvSpPr>
            <p:spPr bwMode="auto">
              <a:xfrm>
                <a:off x="3734" y="1803"/>
                <a:ext cx="1512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75788" name="Rectangle 8"/>
              <p:cNvSpPr>
                <a:spLocks noChangeArrowheads="1"/>
              </p:cNvSpPr>
              <p:nvPr/>
            </p:nvSpPr>
            <p:spPr bwMode="auto">
              <a:xfrm>
                <a:off x="3771" y="449"/>
                <a:ext cx="752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Response</a:t>
                </a:r>
              </a:p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Time (ms)</a:t>
                </a:r>
              </a:p>
            </p:txBody>
          </p:sp>
          <p:sp>
            <p:nvSpPr>
              <p:cNvPr id="75789" name="Rectangle 9"/>
              <p:cNvSpPr>
                <a:spLocks noChangeArrowheads="1"/>
              </p:cNvSpPr>
              <p:nvPr/>
            </p:nvSpPr>
            <p:spPr bwMode="auto">
              <a:xfrm>
                <a:off x="3767" y="2004"/>
                <a:ext cx="1781" cy="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Throughput  </a:t>
                </a:r>
                <a:r>
                  <a:rPr lang="en-US" sz="2000" b="0" dirty="0" smtClean="0">
                    <a:latin typeface="Gill Sans" charset="0"/>
                    <a:ea typeface="Gill Sans" charset="0"/>
                    <a:cs typeface="Gill Sans" charset="0"/>
                  </a:rPr>
                  <a:t>(</a:t>
                </a: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Utilization)</a:t>
                </a:r>
              </a:p>
              <a:p>
                <a:pPr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 dirty="0" smtClean="0">
                    <a:latin typeface="Gill Sans" charset="0"/>
                    <a:ea typeface="Gill Sans" charset="0"/>
                    <a:cs typeface="Gill Sans" charset="0"/>
                  </a:rPr>
                  <a:t>                   (</a:t>
                </a: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% total BW)</a:t>
                </a:r>
              </a:p>
            </p:txBody>
          </p:sp>
          <p:sp>
            <p:nvSpPr>
              <p:cNvPr id="75790" name="Rectangle 10"/>
              <p:cNvSpPr>
                <a:spLocks noChangeArrowheads="1"/>
              </p:cNvSpPr>
              <p:nvPr/>
            </p:nvSpPr>
            <p:spPr bwMode="auto">
              <a:xfrm>
                <a:off x="3490" y="1786"/>
                <a:ext cx="15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0</a:t>
                </a:r>
              </a:p>
            </p:txBody>
          </p:sp>
          <p:sp>
            <p:nvSpPr>
              <p:cNvPr id="75791" name="Rectangle 11"/>
              <p:cNvSpPr>
                <a:spLocks noChangeArrowheads="1"/>
              </p:cNvSpPr>
              <p:nvPr/>
            </p:nvSpPr>
            <p:spPr bwMode="auto">
              <a:xfrm>
                <a:off x="3410" y="1305"/>
                <a:ext cx="29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100</a:t>
                </a:r>
              </a:p>
            </p:txBody>
          </p:sp>
          <p:sp>
            <p:nvSpPr>
              <p:cNvPr id="75792" name="Rectangle 12"/>
              <p:cNvSpPr>
                <a:spLocks noChangeArrowheads="1"/>
              </p:cNvSpPr>
              <p:nvPr/>
            </p:nvSpPr>
            <p:spPr bwMode="auto">
              <a:xfrm>
                <a:off x="3410" y="904"/>
                <a:ext cx="29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200</a:t>
                </a:r>
              </a:p>
            </p:txBody>
          </p:sp>
          <p:sp>
            <p:nvSpPr>
              <p:cNvPr id="75793" name="Rectangle 13"/>
              <p:cNvSpPr>
                <a:spLocks noChangeArrowheads="1"/>
              </p:cNvSpPr>
              <p:nvPr/>
            </p:nvSpPr>
            <p:spPr bwMode="auto">
              <a:xfrm>
                <a:off x="3410" y="502"/>
                <a:ext cx="29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300</a:t>
                </a:r>
              </a:p>
            </p:txBody>
          </p:sp>
          <p:sp>
            <p:nvSpPr>
              <p:cNvPr id="75794" name="Rectangle 14"/>
              <p:cNvSpPr>
                <a:spLocks noChangeArrowheads="1"/>
              </p:cNvSpPr>
              <p:nvPr/>
            </p:nvSpPr>
            <p:spPr bwMode="auto">
              <a:xfrm>
                <a:off x="3691" y="1867"/>
                <a:ext cx="25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0%</a:t>
                </a:r>
              </a:p>
            </p:txBody>
          </p:sp>
        </p:grpSp>
        <p:sp>
          <p:nvSpPr>
            <p:cNvPr id="75783" name="Ink 4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5937250" y="758825"/>
              <a:ext cx="2368550" cy="1844675"/>
            </a:xfrm>
            <a:custGeom>
              <a:avLst/>
              <a:gdLst>
                <a:gd name="T0" fmla="*/ 0 w 6060"/>
                <a:gd name="T1" fmla="*/ 2147483647 h 5124"/>
                <a:gd name="T2" fmla="*/ 2147483647 w 6060"/>
                <a:gd name="T3" fmla="*/ 2147483647 h 5124"/>
                <a:gd name="T4" fmla="*/ 2147483647 w 6060"/>
                <a:gd name="T5" fmla="*/ 2147483647 h 5124"/>
                <a:gd name="T6" fmla="*/ 2147483647 w 6060"/>
                <a:gd name="T7" fmla="*/ 2147483647 h 5124"/>
                <a:gd name="T8" fmla="*/ 2147483647 w 6060"/>
                <a:gd name="T9" fmla="*/ 2147483647 h 5124"/>
                <a:gd name="T10" fmla="*/ 2147483647 w 6060"/>
                <a:gd name="T11" fmla="*/ 2147483647 h 5124"/>
                <a:gd name="T12" fmla="*/ 2147483647 w 6060"/>
                <a:gd name="T13" fmla="*/ 2147483647 h 5124"/>
                <a:gd name="T14" fmla="*/ 2147483647 w 6060"/>
                <a:gd name="T15" fmla="*/ 2147483647 h 5124"/>
                <a:gd name="T16" fmla="*/ 2147483647 w 6060"/>
                <a:gd name="T17" fmla="*/ 2147483647 h 5124"/>
                <a:gd name="T18" fmla="*/ 2147483647 w 6060"/>
                <a:gd name="T19" fmla="*/ 2147483647 h 5124"/>
                <a:gd name="T20" fmla="*/ 2147483647 w 6060"/>
                <a:gd name="T21" fmla="*/ 2147483647 h 5124"/>
                <a:gd name="T22" fmla="*/ 2147483647 w 6060"/>
                <a:gd name="T23" fmla="*/ 2147483647 h 5124"/>
                <a:gd name="T24" fmla="*/ 2147483647 w 6060"/>
                <a:gd name="T25" fmla="*/ 2147483647 h 5124"/>
                <a:gd name="T26" fmla="*/ 2147483647 w 6060"/>
                <a:gd name="T27" fmla="*/ 2147483647 h 5124"/>
                <a:gd name="T28" fmla="*/ 2147483647 w 6060"/>
                <a:gd name="T29" fmla="*/ 2147483647 h 51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060" h="5124" extrusionOk="0">
                  <a:moveTo>
                    <a:pt x="0" y="5121"/>
                  </a:moveTo>
                  <a:cubicBezTo>
                    <a:pt x="155" y="5108"/>
                    <a:pt x="312" y="5103"/>
                    <a:pt x="468" y="5091"/>
                  </a:cubicBezTo>
                  <a:cubicBezTo>
                    <a:pt x="775" y="5068"/>
                    <a:pt x="1136" y="5060"/>
                    <a:pt x="1422" y="4946"/>
                  </a:cubicBezTo>
                  <a:cubicBezTo>
                    <a:pt x="1613" y="4870"/>
                    <a:pt x="1803" y="4774"/>
                    <a:pt x="1993" y="4691"/>
                  </a:cubicBezTo>
                  <a:cubicBezTo>
                    <a:pt x="2188" y="4606"/>
                    <a:pt x="2378" y="4519"/>
                    <a:pt x="2557" y="4404"/>
                  </a:cubicBezTo>
                  <a:cubicBezTo>
                    <a:pt x="2805" y="4245"/>
                    <a:pt x="3071" y="4125"/>
                    <a:pt x="3320" y="3970"/>
                  </a:cubicBezTo>
                  <a:cubicBezTo>
                    <a:pt x="3491" y="3864"/>
                    <a:pt x="3649" y="3748"/>
                    <a:pt x="3823" y="3647"/>
                  </a:cubicBezTo>
                  <a:cubicBezTo>
                    <a:pt x="4041" y="3520"/>
                    <a:pt x="4219" y="3329"/>
                    <a:pt x="4391" y="3143"/>
                  </a:cubicBezTo>
                  <a:cubicBezTo>
                    <a:pt x="4539" y="2984"/>
                    <a:pt x="4704" y="2844"/>
                    <a:pt x="4832" y="2666"/>
                  </a:cubicBezTo>
                  <a:cubicBezTo>
                    <a:pt x="4927" y="2534"/>
                    <a:pt x="4999" y="2388"/>
                    <a:pt x="5087" y="2251"/>
                  </a:cubicBezTo>
                  <a:cubicBezTo>
                    <a:pt x="5165" y="2130"/>
                    <a:pt x="5236" y="2017"/>
                    <a:pt x="5299" y="1888"/>
                  </a:cubicBezTo>
                  <a:cubicBezTo>
                    <a:pt x="5421" y="1641"/>
                    <a:pt x="5529" y="1391"/>
                    <a:pt x="5657" y="1147"/>
                  </a:cubicBezTo>
                  <a:cubicBezTo>
                    <a:pt x="5835" y="809"/>
                    <a:pt x="5882" y="475"/>
                    <a:pt x="5999" y="122"/>
                  </a:cubicBezTo>
                  <a:cubicBezTo>
                    <a:pt x="6013" y="79"/>
                    <a:pt x="6041" y="17"/>
                    <a:pt x="6047" y="1"/>
                  </a:cubicBezTo>
                  <a:cubicBezTo>
                    <a:pt x="6051" y="2"/>
                    <a:pt x="6055" y="3"/>
                    <a:pt x="6059" y="4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8020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3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4301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999504" y="2021110"/>
            <a:ext cx="13687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568657" y="2014703"/>
            <a:ext cx="13687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Deterministic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699" y="40386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 smtClean="0"/>
              <a:t>Assume requests arrive at regular intervals, take a fixed time to process, with plenty of time between …</a:t>
            </a:r>
          </a:p>
          <a:p>
            <a:r>
              <a:rPr lang="en-US" dirty="0" smtClean="0"/>
              <a:t>Service rate </a:t>
            </a:r>
            <a:r>
              <a:rPr lang="en-US" dirty="0"/>
              <a:t>(</a:t>
            </a:r>
            <a:r>
              <a:rPr lang="en-US" dirty="0" smtClean="0"/>
              <a:t>μ = 1/T</a:t>
            </a:r>
            <a:r>
              <a:rPr lang="en-US" baseline="-25000" dirty="0" smtClean="0"/>
              <a:t>S</a:t>
            </a:r>
            <a:r>
              <a:rPr lang="en-US" dirty="0" smtClean="0"/>
              <a:t>)  - operations per second</a:t>
            </a:r>
            <a:endParaRPr lang="en-US" dirty="0"/>
          </a:p>
          <a:p>
            <a:r>
              <a:rPr lang="en-US" dirty="0"/>
              <a:t>Arrival </a:t>
            </a:r>
            <a:r>
              <a:rPr lang="en-US" dirty="0" smtClean="0"/>
              <a:t>rate: (λ =  1/T</a:t>
            </a:r>
            <a:r>
              <a:rPr lang="en-US" baseline="-25000" dirty="0" smtClean="0"/>
              <a:t>A</a:t>
            </a:r>
            <a:r>
              <a:rPr lang="en-US" dirty="0" smtClean="0"/>
              <a:t>) - </a:t>
            </a:r>
            <a:r>
              <a:rPr lang="en-US" dirty="0"/>
              <a:t>requests per second </a:t>
            </a:r>
          </a:p>
          <a:p>
            <a:r>
              <a:rPr lang="en-US" dirty="0" smtClean="0"/>
              <a:t>Utilization</a:t>
            </a:r>
            <a:r>
              <a:rPr lang="en-US" dirty="0"/>
              <a:t>: U = </a:t>
            </a:r>
            <a:r>
              <a:rPr lang="en-US" dirty="0" err="1"/>
              <a:t>λ</a:t>
            </a:r>
            <a:r>
              <a:rPr lang="en-US" dirty="0"/>
              <a:t>/μ </a:t>
            </a:r>
            <a:r>
              <a:rPr lang="en-US" dirty="0" smtClean="0"/>
              <a:t>, where </a:t>
            </a:r>
            <a:r>
              <a:rPr lang="en-US" dirty="0" err="1" smtClean="0"/>
              <a:t>λ</a:t>
            </a:r>
            <a:r>
              <a:rPr lang="en-US" dirty="0" smtClean="0"/>
              <a:t> </a:t>
            </a:r>
            <a:r>
              <a:rPr lang="en-US" dirty="0"/>
              <a:t>&lt; </a:t>
            </a:r>
            <a:r>
              <a:rPr lang="en-US" dirty="0" smtClean="0"/>
              <a:t>μ</a:t>
            </a:r>
          </a:p>
          <a:p>
            <a:r>
              <a:rPr lang="en-US" dirty="0" smtClean="0"/>
              <a:t>Average rate is the complete story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378345" y="1070637"/>
            <a:ext cx="1559061" cy="681412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678370" y="1070637"/>
            <a:ext cx="0" cy="681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407448" y="1070637"/>
            <a:ext cx="0" cy="681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540499" y="1019015"/>
            <a:ext cx="753719" cy="7846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4600" y="1190514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Queue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6823" y="1196025"/>
            <a:ext cx="865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Server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82749" y="1411343"/>
            <a:ext cx="4955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937406" y="1411343"/>
            <a:ext cx="4955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380420" y="1398552"/>
            <a:ext cx="4955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9242" y="1213886"/>
            <a:ext cx="926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arrivals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9800" y="1226677"/>
            <a:ext cx="1314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departures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53478" y="1843087"/>
            <a:ext cx="481222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sz="2000" b="0" baseline="-25000" dirty="0" smtClean="0">
                <a:latin typeface="Gill Sans" charset="0"/>
                <a:ea typeface="Gill Sans" charset="0"/>
                <a:cs typeface="Gill Sans" charset="0"/>
              </a:rPr>
              <a:t>Q</a:t>
            </a:r>
            <a:endParaRPr lang="en-US" sz="2000" b="0" baseline="-250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568657" y="1857400"/>
            <a:ext cx="12571" cy="3407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22227" y="1843087"/>
            <a:ext cx="41870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sz="2000" b="0" baseline="-25000" dirty="0" smtClean="0">
                <a:latin typeface="Gill Sans" charset="0"/>
                <a:ea typeface="Gill Sans" charset="0"/>
                <a:cs typeface="Gill Sans" charset="0"/>
              </a:rPr>
              <a:t>S</a:t>
            </a:r>
            <a:endParaRPr lang="en-US" sz="2000" b="0" baseline="-250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3937406" y="1857400"/>
            <a:ext cx="12571" cy="3407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29242" y="2762310"/>
            <a:ext cx="63078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430633" y="2851602"/>
            <a:ext cx="189778" cy="3941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628854" y="3266790"/>
            <a:ext cx="939803" cy="3941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430489" y="2545305"/>
            <a:ext cx="2248136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15310" y="2286000"/>
            <a:ext cx="42832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sz="2000" b="0" baseline="-25000" dirty="0" smtClean="0">
                <a:latin typeface="Gill Sans" charset="0"/>
                <a:ea typeface="Gill Sans" charset="0"/>
                <a:cs typeface="Gill Sans" charset="0"/>
              </a:rPr>
              <a:t>A</a:t>
            </a:r>
            <a:endParaRPr lang="en-US" sz="2000" b="0" baseline="-250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1430489" y="2515819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686945" y="2846848"/>
            <a:ext cx="189778" cy="3941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885166" y="3262036"/>
            <a:ext cx="939803" cy="3941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3686801" y="2540551"/>
            <a:ext cx="2248136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071622" y="2286000"/>
            <a:ext cx="42832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sz="2000" b="0" baseline="-25000" dirty="0" smtClean="0">
                <a:latin typeface="Gill Sans" charset="0"/>
                <a:ea typeface="Gill Sans" charset="0"/>
                <a:cs typeface="Gill Sans" charset="0"/>
              </a:rPr>
              <a:t>A</a:t>
            </a:r>
            <a:endParaRPr lang="en-US" sz="2000" b="0" baseline="-250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3686801" y="2511065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948360" y="2832249"/>
            <a:ext cx="189778" cy="3941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146581" y="3247437"/>
            <a:ext cx="939803" cy="39417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5948216" y="2525952"/>
            <a:ext cx="2248136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333037" y="2286000"/>
            <a:ext cx="42832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sz="2000" b="0" baseline="-25000" dirty="0" smtClean="0">
                <a:latin typeface="Gill Sans" charset="0"/>
                <a:ea typeface="Gill Sans" charset="0"/>
                <a:cs typeface="Gill Sans" charset="0"/>
              </a:rPr>
              <a:t>A</a:t>
            </a:r>
            <a:endParaRPr lang="en-US" sz="2000" b="0" baseline="-250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5948216" y="2496466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619738" y="3827586"/>
            <a:ext cx="990600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637324" y="3579616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590800" y="3581400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905000" y="3714690"/>
            <a:ext cx="417894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sz="2000" b="0" baseline="-25000" dirty="0">
                <a:latin typeface="Gill Sans" charset="0"/>
                <a:ea typeface="Gill Sans" charset="0"/>
                <a:cs typeface="Gill Sans" charset="0"/>
              </a:rPr>
              <a:t>S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431925" y="3204966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431925" y="3438525"/>
            <a:ext cx="228600" cy="0"/>
          </a:xfrm>
          <a:prstGeom prst="straightConnector1">
            <a:avLst/>
          </a:prstGeom>
          <a:ln w="9525" cmpd="sng"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 bwMode="auto">
          <a:xfrm flipH="1">
            <a:off x="1247775" y="3435350"/>
            <a:ext cx="304800" cy="53340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Box 54"/>
          <p:cNvSpPr txBox="1"/>
          <p:nvPr/>
        </p:nvSpPr>
        <p:spPr>
          <a:xfrm>
            <a:off x="990600" y="3733800"/>
            <a:ext cx="425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err="1" smtClean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sz="2000" b="0" baseline="-25000" dirty="0" err="1" smtClean="0">
                <a:latin typeface="Gill Sans" charset="0"/>
                <a:ea typeface="Gill Sans" charset="0"/>
                <a:cs typeface="Gill Sans" charset="0"/>
              </a:rPr>
              <a:t>q</a:t>
            </a:r>
            <a:endParaRPr lang="en-US" sz="2000" b="0" baseline="-250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4120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Ideal Linear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5577985"/>
            <a:ext cx="8724920" cy="544260"/>
          </a:xfrm>
        </p:spPr>
        <p:txBody>
          <a:bodyPr>
            <a:noAutofit/>
          </a:bodyPr>
          <a:lstStyle/>
          <a:p>
            <a:r>
              <a:rPr lang="en-US" sz="2400" dirty="0" smtClean="0"/>
              <a:t>What does the queue wait time look like?</a:t>
            </a:r>
          </a:p>
          <a:p>
            <a:pPr lvl="1"/>
            <a:r>
              <a:rPr lang="en-US" sz="2000" dirty="0" smtClean="0"/>
              <a:t>Grows unbounded at a rate ~ </a:t>
            </a:r>
            <a:r>
              <a:rPr lang="en-US" sz="2000" dirty="0"/>
              <a:t>(</a:t>
            </a:r>
            <a:r>
              <a:rPr lang="en-US" sz="2000" dirty="0" err="1" smtClean="0"/>
              <a:t>T</a:t>
            </a:r>
            <a:r>
              <a:rPr lang="en-US" sz="2000" baseline="-25000" dirty="0" err="1" smtClean="0"/>
              <a:t>s</a:t>
            </a:r>
            <a:r>
              <a:rPr lang="en-US" sz="2000" dirty="0" smtClean="0"/>
              <a:t>/T</a:t>
            </a:r>
            <a:r>
              <a:rPr lang="en-US" sz="2000" baseline="-25000" dirty="0"/>
              <a:t>A</a:t>
            </a:r>
            <a:r>
              <a:rPr lang="en-US" sz="2000" dirty="0" smtClean="0"/>
              <a:t>) till request rate subsides</a:t>
            </a:r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59147" y="3396669"/>
            <a:ext cx="2421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Offered Load  (T</a:t>
            </a:r>
            <a:r>
              <a:rPr lang="en-US" sz="2000" b="0" baseline="-25000" dirty="0" smtClean="0">
                <a:latin typeface="Gill Sans" charset="0"/>
                <a:ea typeface="Gill Sans" charset="0"/>
                <a:cs typeface="Gill Sans" charset="0"/>
              </a:rPr>
              <a:t>S</a:t>
            </a: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/T</a:t>
            </a:r>
            <a:r>
              <a:rPr lang="en-US" sz="2000" b="0" baseline="-25000" dirty="0" smtClean="0">
                <a:latin typeface="Gill Sans" charset="0"/>
                <a:ea typeface="Gill Sans" charset="0"/>
                <a:cs typeface="Gill Sans" charset="0"/>
              </a:rPr>
              <a:t>A</a:t>
            </a:r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)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136272" y="844868"/>
            <a:ext cx="0" cy="220448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36272" y="3063062"/>
            <a:ext cx="232112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-558406" y="1878446"/>
            <a:ext cx="2458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Delivered Throughput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1267" y="3032317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0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09864" y="307087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80066" y="1207532"/>
            <a:ext cx="1824785" cy="18247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4612" y="103811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1</a:t>
            </a:r>
          </a:p>
        </p:txBody>
      </p:sp>
      <p:cxnSp>
        <p:nvCxnSpPr>
          <p:cNvPr id="19" name="Straight Arrow Connector 18"/>
          <p:cNvCxnSpPr>
            <a:stCxn id="12" idx="0"/>
          </p:cNvCxnSpPr>
          <p:nvPr/>
        </p:nvCxnSpPr>
        <p:spPr>
          <a:xfrm flipV="1">
            <a:off x="1167720" y="1407445"/>
            <a:ext cx="1642144" cy="16248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59872" y="2119924"/>
            <a:ext cx="3507328" cy="3498944"/>
            <a:chOff x="426604" y="2323885"/>
            <a:chExt cx="3507328" cy="3498944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738536" y="5422719"/>
              <a:ext cx="3195396" cy="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847105" y="4266180"/>
              <a:ext cx="0" cy="128779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810187" y="5422719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latin typeface="Gill Sans" charset="0"/>
                  <a:ea typeface="Gill Sans" charset="0"/>
                  <a:cs typeface="Gill Sans" charset="0"/>
                </a:rPr>
                <a:t>time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-126111" y="4538372"/>
              <a:ext cx="1505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latin typeface="Gill Sans" charset="0"/>
                  <a:ea typeface="Gill Sans" charset="0"/>
                  <a:cs typeface="Gill Sans" charset="0"/>
                </a:rPr>
                <a:t>Queue delay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855731" y="5153537"/>
              <a:ext cx="2601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1557058" y="2323885"/>
              <a:ext cx="233572" cy="175191"/>
            </a:xfrm>
            <a:prstGeom prst="ellipse">
              <a:avLst/>
            </a:prstGeom>
            <a:noFill/>
            <a:ln w="190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43" name="Straight Connector 42"/>
            <p:cNvCxnSpPr>
              <a:stCxn id="41" idx="4"/>
            </p:cNvCxnSpPr>
            <p:nvPr/>
          </p:nvCxnSpPr>
          <p:spPr>
            <a:xfrm flipH="1">
              <a:off x="1229844" y="2499076"/>
              <a:ext cx="444000" cy="1990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398352" y="838200"/>
            <a:ext cx="4605968" cy="2958579"/>
            <a:chOff x="4398352" y="1042161"/>
            <a:chExt cx="4605968" cy="2958579"/>
          </a:xfrm>
        </p:grpSpPr>
        <p:sp>
          <p:nvSpPr>
            <p:cNvPr id="55" name="Rectangle 54"/>
            <p:cNvSpPr/>
            <p:nvPr/>
          </p:nvSpPr>
          <p:spPr>
            <a:xfrm>
              <a:off x="5075131" y="1420848"/>
              <a:ext cx="1824785" cy="18247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5063613" y="1048829"/>
              <a:ext cx="0" cy="220448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063613" y="3267023"/>
              <a:ext cx="394070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16200000">
              <a:off x="3368935" y="2082407"/>
              <a:ext cx="24589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latin typeface="Gill Sans" charset="0"/>
                  <a:ea typeface="Gill Sans" charset="0"/>
                  <a:cs typeface="Gill Sans" charset="0"/>
                </a:rPr>
                <a:t>Delivered Throughput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938608" y="323627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latin typeface="Gill Sans" charset="0"/>
                  <a:ea typeface="Gill Sans" charset="0"/>
                  <a:cs typeface="Gill Sans" charset="0"/>
                </a:rPr>
                <a:t>0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37205" y="3274831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61953" y="1242073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1</a:t>
              </a:r>
            </a:p>
          </p:txBody>
        </p:sp>
        <p:cxnSp>
          <p:nvCxnSpPr>
            <p:cNvPr id="28" name="Straight Arrow Connector 27"/>
            <p:cNvCxnSpPr>
              <a:stCxn id="24" idx="0"/>
            </p:cNvCxnSpPr>
            <p:nvPr/>
          </p:nvCxnSpPr>
          <p:spPr>
            <a:xfrm flipV="1">
              <a:off x="5095061" y="1411494"/>
              <a:ext cx="1802043" cy="182478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897104" y="1411493"/>
              <a:ext cx="210721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886488" y="3600630"/>
              <a:ext cx="24215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latin typeface="Gill Sans" charset="0"/>
                  <a:ea typeface="Gill Sans" charset="0"/>
                  <a:cs typeface="Gill Sans" charset="0"/>
                </a:rPr>
                <a:t>Offered Load  (T</a:t>
              </a:r>
              <a:r>
                <a:rPr lang="en-US" sz="2000" b="0" baseline="-25000" dirty="0" smtClean="0">
                  <a:latin typeface="Gill Sans" charset="0"/>
                  <a:ea typeface="Gill Sans" charset="0"/>
                  <a:cs typeface="Gill Sans" charset="0"/>
                </a:rPr>
                <a:t>S</a:t>
              </a:r>
              <a:r>
                <a:rPr lang="en-US" sz="2000" b="0" dirty="0" smtClean="0">
                  <a:latin typeface="Gill Sans" charset="0"/>
                  <a:ea typeface="Gill Sans" charset="0"/>
                  <a:cs typeface="Gill Sans" charset="0"/>
                </a:rPr>
                <a:t>/T</a:t>
              </a:r>
              <a:r>
                <a:rPr lang="en-US" sz="2000" b="0" baseline="-25000" dirty="0">
                  <a:latin typeface="Gill Sans" charset="0"/>
                  <a:ea typeface="Gill Sans" charset="0"/>
                  <a:cs typeface="Gill Sans" charset="0"/>
                </a:rPr>
                <a:t>A</a:t>
              </a:r>
              <a:r>
                <a:rPr lang="en-US" sz="2000" b="0" dirty="0" smtClean="0">
                  <a:latin typeface="Gill Sans" charset="0"/>
                  <a:ea typeface="Gill Sans" charset="0"/>
                  <a:cs typeface="Gill Sans" charset="0"/>
                </a:rPr>
                <a:t>)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34000" y="2791265"/>
              <a:ext cx="1608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latin typeface="Gill Sans" charset="0"/>
                  <a:ea typeface="Gill Sans" charset="0"/>
                  <a:cs typeface="Gill Sans" charset="0"/>
                </a:rPr>
                <a:t>Empty Queue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038865" y="1042161"/>
              <a:ext cx="12442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latin typeface="Gill Sans" charset="0"/>
                  <a:ea typeface="Gill Sans" charset="0"/>
                  <a:cs typeface="Gill Sans" charset="0"/>
                </a:rPr>
                <a:t>Saturation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210248" y="2791265"/>
              <a:ext cx="13950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latin typeface="Gill Sans" charset="0"/>
                  <a:ea typeface="Gill Sans" charset="0"/>
                  <a:cs typeface="Gill Sans" charset="0"/>
                </a:rPr>
                <a:t>Unbounded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648200" y="1143000"/>
            <a:ext cx="3867936" cy="4495800"/>
            <a:chOff x="4648200" y="1143000"/>
            <a:chExt cx="3867936" cy="4495800"/>
          </a:xfrm>
        </p:grpSpPr>
        <p:grpSp>
          <p:nvGrpSpPr>
            <p:cNvPr id="15" name="Group 14"/>
            <p:cNvGrpSpPr/>
            <p:nvPr/>
          </p:nvGrpSpPr>
          <p:grpSpPr>
            <a:xfrm>
              <a:off x="4648200" y="1143000"/>
              <a:ext cx="3867936" cy="4495800"/>
              <a:chOff x="5179472" y="1278736"/>
              <a:chExt cx="3867936" cy="449580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5491404" y="5340446"/>
                <a:ext cx="3195396" cy="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5599973" y="4183907"/>
                <a:ext cx="0" cy="128779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>
                <a:off x="5781933" y="5374426"/>
                <a:ext cx="6463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 smtClean="0">
                    <a:latin typeface="Gill Sans" charset="0"/>
                    <a:ea typeface="Gill Sans" charset="0"/>
                    <a:cs typeface="Gill Sans" charset="0"/>
                  </a:rPr>
                  <a:t>time</a:t>
                </a:r>
                <a:endParaRPr lang="en-US" sz="2000" b="0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 rot="16200000">
                <a:off x="4626757" y="4456099"/>
                <a:ext cx="1505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 smtClean="0">
                    <a:latin typeface="Gill Sans" charset="0"/>
                    <a:ea typeface="Gill Sans" charset="0"/>
                    <a:cs typeface="Gill Sans" charset="0"/>
                  </a:rPr>
                  <a:t>Queue delay</a:t>
                </a:r>
                <a:endParaRPr lang="en-US" sz="2000" b="0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 flipV="1">
                <a:off x="7463884" y="3832471"/>
                <a:ext cx="1583524" cy="125339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/>
              <p:cNvSpPr/>
              <p:nvPr/>
            </p:nvSpPr>
            <p:spPr>
              <a:xfrm>
                <a:off x="7916655" y="1278736"/>
                <a:ext cx="233572" cy="175191"/>
              </a:xfrm>
              <a:prstGeom prst="ellipse">
                <a:avLst/>
              </a:prstGeom>
              <a:noFill/>
              <a:ln w="1905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 flipH="1">
                <a:off x="7480450" y="1431136"/>
                <a:ext cx="552991" cy="345092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/>
            <p:cNvCxnSpPr/>
            <p:nvPr/>
          </p:nvCxnSpPr>
          <p:spPr>
            <a:xfrm flipV="1">
              <a:off x="5105400" y="4949576"/>
              <a:ext cx="1836733" cy="34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1690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999504" y="2021110"/>
            <a:ext cx="13687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514600" y="2014703"/>
            <a:ext cx="13687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Bursty</a:t>
            </a:r>
            <a:r>
              <a:rPr lang="en-US" dirty="0" smtClean="0"/>
              <a:t>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3" y="4877413"/>
            <a:ext cx="8229600" cy="159958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Requests arrive in a burst, must queue up till served</a:t>
            </a:r>
          </a:p>
          <a:p>
            <a:r>
              <a:rPr lang="en-US" dirty="0" smtClean="0"/>
              <a:t>Same average arrival time, but almost all of the requests experience large queue delays</a:t>
            </a:r>
          </a:p>
          <a:p>
            <a:r>
              <a:rPr lang="en-US" dirty="0" smtClean="0"/>
              <a:t>Even though average utilization is low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378345" y="1070637"/>
            <a:ext cx="1559061" cy="681412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678370" y="1070637"/>
            <a:ext cx="0" cy="681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407448" y="1070637"/>
            <a:ext cx="0" cy="681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540499" y="1019015"/>
            <a:ext cx="753719" cy="784657"/>
          </a:xfrm>
          <a:prstGeom prst="ellipse">
            <a:avLst/>
          </a:prstGeom>
          <a:solidFill>
            <a:srgbClr val="DFE9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64358" y="1190514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Queue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6823" y="1196025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Server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82749" y="1411343"/>
            <a:ext cx="4955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937406" y="1411343"/>
            <a:ext cx="4955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380420" y="1398552"/>
            <a:ext cx="4955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9242" y="1213886"/>
            <a:ext cx="926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arrivals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9800" y="1226677"/>
            <a:ext cx="1314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departures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95600" y="1843087"/>
            <a:ext cx="481222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sz="2000" b="0" baseline="-25000" dirty="0" smtClean="0">
                <a:latin typeface="Gill Sans" charset="0"/>
                <a:ea typeface="Gill Sans" charset="0"/>
                <a:cs typeface="Gill Sans" charset="0"/>
              </a:rPr>
              <a:t>Q</a:t>
            </a:r>
            <a:endParaRPr lang="en-US" sz="2000" b="0" baseline="-250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362200" y="1857400"/>
            <a:ext cx="12571" cy="3407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22227" y="1843087"/>
            <a:ext cx="418704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T</a:t>
            </a:r>
            <a:r>
              <a:rPr lang="en-US" sz="2000" b="0" baseline="-25000" dirty="0" smtClean="0">
                <a:latin typeface="Gill Sans" charset="0"/>
                <a:ea typeface="Gill Sans" charset="0"/>
                <a:cs typeface="Gill Sans" charset="0"/>
              </a:rPr>
              <a:t>S</a:t>
            </a:r>
            <a:endParaRPr lang="en-US" sz="2000" b="0" baseline="-250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3937406" y="1857400"/>
            <a:ext cx="12571" cy="3407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235917" y="2704302"/>
            <a:ext cx="63078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737308" y="2908692"/>
            <a:ext cx="1138024" cy="1729104"/>
            <a:chOff x="1430633" y="3061092"/>
            <a:chExt cx="1138024" cy="1729104"/>
          </a:xfrm>
        </p:grpSpPr>
        <p:sp>
          <p:nvSpPr>
            <p:cNvPr id="29" name="Rectangle 28"/>
            <p:cNvSpPr/>
            <p:nvPr/>
          </p:nvSpPr>
          <p:spPr>
            <a:xfrm>
              <a:off x="1430633" y="3061092"/>
              <a:ext cx="189778" cy="3941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28854" y="4396017"/>
              <a:ext cx="939803" cy="3941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1737164" y="2572909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927086" y="2903938"/>
            <a:ext cx="948246" cy="3941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87903" y="4243617"/>
            <a:ext cx="939803" cy="39417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1935529" y="2568155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094094" y="3298117"/>
            <a:ext cx="793809" cy="394179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827706" y="4243617"/>
            <a:ext cx="939803" cy="394179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875332" y="2903938"/>
            <a:ext cx="952374" cy="394179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2146209" y="2589764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313207" y="2581575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739677" y="4243617"/>
            <a:ext cx="939803" cy="3941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321273" y="3692296"/>
            <a:ext cx="554059" cy="3941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827706" y="2908692"/>
            <a:ext cx="911971" cy="3941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887903" y="3302871"/>
            <a:ext cx="939803" cy="3941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5275" y="2900259"/>
            <a:ext cx="1056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Q depth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576008" y="2896348"/>
            <a:ext cx="0" cy="1190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88377" y="4205986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Server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2321273" y="2624004"/>
            <a:ext cx="4005202" cy="1"/>
          </a:xfrm>
          <a:prstGeom prst="straightConnector1">
            <a:avLst/>
          </a:prstGeom>
          <a:ln w="9525" cmpd="sng"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326475" y="2615815"/>
            <a:ext cx="0" cy="306584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35275" y="2209800"/>
            <a:ext cx="988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latin typeface="Gill Sans" charset="0"/>
                <a:ea typeface="Gill Sans" charset="0"/>
                <a:cs typeface="Gill Sans" charset="0"/>
              </a:rPr>
              <a:t>Arrivals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6326475" y="2912490"/>
            <a:ext cx="1138024" cy="1729104"/>
            <a:chOff x="1430633" y="3061092"/>
            <a:chExt cx="1138024" cy="1729104"/>
          </a:xfrm>
        </p:grpSpPr>
        <p:sp>
          <p:nvSpPr>
            <p:cNvPr id="48" name="Rectangle 47"/>
            <p:cNvSpPr/>
            <p:nvPr/>
          </p:nvSpPr>
          <p:spPr>
            <a:xfrm>
              <a:off x="1430633" y="3061092"/>
              <a:ext cx="189778" cy="3941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628854" y="4396017"/>
              <a:ext cx="939803" cy="3941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22780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0" grpId="0" animBg="1"/>
      <p:bldP spid="51" grpId="0" animBg="1"/>
      <p:bldP spid="40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09600"/>
            <a:ext cx="86868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Programmed I/O: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Each byte transferred via processor in/out or load/store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Simple hardware, easy to program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Consumes processor cycles </a:t>
            </a:r>
            <a:r>
              <a:rPr lang="en-US" sz="2000" dirty="0">
                <a:ea typeface="MS PGothic" charset="0"/>
                <a:sym typeface="Symbol" charset="0"/>
              </a:rPr>
              <a:t>proportional to data size</a:t>
            </a:r>
          </a:p>
          <a:p>
            <a:pPr lvl="3">
              <a:lnSpc>
                <a:spcPct val="100000"/>
              </a:lnSpc>
              <a:spcBef>
                <a:spcPct val="5000"/>
              </a:spcBef>
            </a:pPr>
            <a:endParaRPr lang="el-GR" sz="1800" dirty="0">
              <a:ea typeface="MS PGothic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Direct Memory Access: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Give controller access to memory bus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Ask it to transfer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data blocks to/from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memory directly</a:t>
            </a:r>
          </a:p>
          <a:p>
            <a:pPr>
              <a:lnSpc>
                <a:spcPct val="100000"/>
              </a:lnSpc>
              <a:spcBef>
                <a:spcPct val="5000"/>
              </a:spcBef>
            </a:pPr>
            <a:endParaRPr lang="en-US" dirty="0">
              <a:ea typeface="MS PGothic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ea typeface="MS PGothic" charset="0"/>
              </a:rPr>
              <a:t>Sample interaction 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with DMA controller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(from OSC book):</a:t>
            </a:r>
          </a:p>
        </p:txBody>
      </p:sp>
      <p:pic>
        <p:nvPicPr>
          <p:cNvPr id="841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3214674" y="3044825"/>
            <a:ext cx="5715000" cy="381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Transferring Data To/From Controller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324600" y="3082751"/>
            <a:ext cx="304800" cy="346249"/>
            <a:chOff x="7848600" y="1868382"/>
            <a:chExt cx="304800" cy="346249"/>
          </a:xfrm>
        </p:grpSpPr>
        <p:sp>
          <p:nvSpPr>
            <p:cNvPr id="3" name="Oval 2"/>
            <p:cNvSpPr/>
            <p:nvPr/>
          </p:nvSpPr>
          <p:spPr bwMode="auto">
            <a:xfrm>
              <a:off x="7848600" y="1905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853318" y="1868382"/>
              <a:ext cx="30008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105400" y="3479800"/>
            <a:ext cx="1549400" cy="2159000"/>
            <a:chOff x="5105400" y="3479800"/>
            <a:chExt cx="1549400" cy="2159000"/>
          </a:xfrm>
        </p:grpSpPr>
        <p:sp>
          <p:nvSpPr>
            <p:cNvPr id="8" name="Freeform 7"/>
            <p:cNvSpPr/>
            <p:nvPr/>
          </p:nvSpPr>
          <p:spPr>
            <a:xfrm>
              <a:off x="5105400" y="3479800"/>
              <a:ext cx="1549400" cy="2159000"/>
            </a:xfrm>
            <a:custGeom>
              <a:avLst/>
              <a:gdLst>
                <a:gd name="connsiteX0" fmla="*/ 368300 w 368300"/>
                <a:gd name="connsiteY0" fmla="*/ 0 h 850900"/>
                <a:gd name="connsiteX1" fmla="*/ 304800 w 368300"/>
                <a:gd name="connsiteY1" fmla="*/ 584200 h 850900"/>
                <a:gd name="connsiteX2" fmla="*/ 0 w 368300"/>
                <a:gd name="connsiteY2" fmla="*/ 85090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850900">
                  <a:moveTo>
                    <a:pt x="368300" y="0"/>
                  </a:moveTo>
                  <a:cubicBezTo>
                    <a:pt x="367241" y="221191"/>
                    <a:pt x="366183" y="442383"/>
                    <a:pt x="304800" y="584200"/>
                  </a:cubicBezTo>
                  <a:cubicBezTo>
                    <a:pt x="243417" y="726017"/>
                    <a:pt x="0" y="850900"/>
                    <a:pt x="0" y="850900"/>
                  </a:cubicBezTo>
                </a:path>
              </a:pathLst>
            </a:custGeom>
            <a:ln w="28575" cmpd="sng">
              <a:solidFill>
                <a:srgbClr val="FF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324600" y="4530551"/>
              <a:ext cx="304800" cy="346249"/>
              <a:chOff x="7848600" y="1868382"/>
              <a:chExt cx="304800" cy="346249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876800" y="4876800"/>
            <a:ext cx="304800" cy="811032"/>
            <a:chOff x="4876800" y="4876800"/>
            <a:chExt cx="304800" cy="811032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4876800" y="4876800"/>
              <a:ext cx="304800" cy="811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4876800" y="5105400"/>
              <a:ext cx="304800" cy="346249"/>
              <a:chOff x="7848600" y="1868382"/>
              <a:chExt cx="304800" cy="346249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35537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73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22996"/>
            <a:ext cx="8458200" cy="5215723"/>
          </a:xfrm>
        </p:spPr>
        <p:txBody>
          <a:bodyPr/>
          <a:lstStyle/>
          <a:p>
            <a:r>
              <a:rPr lang="en-US" dirty="0" smtClean="0"/>
              <a:t>Elegant mathematical framework if you start with </a:t>
            </a:r>
            <a:r>
              <a:rPr lang="en-US" i="1" dirty="0" smtClean="0"/>
              <a:t>exponential distribution</a:t>
            </a:r>
          </a:p>
          <a:p>
            <a:pPr lvl="1"/>
            <a:r>
              <a:rPr lang="en-US" dirty="0" smtClean="0"/>
              <a:t>Probability density function of a continuous random variable with a mean of 1/</a:t>
            </a:r>
            <a:r>
              <a:rPr lang="en-US" dirty="0" err="1" smtClean="0"/>
              <a:t>λ</a:t>
            </a:r>
            <a:endParaRPr lang="en-US" dirty="0" smtClean="0"/>
          </a:p>
          <a:p>
            <a:pPr lvl="1"/>
            <a:r>
              <a:rPr lang="en-US" dirty="0"/>
              <a:t>f</a:t>
            </a:r>
            <a:r>
              <a:rPr lang="en-US" dirty="0" smtClean="0"/>
              <a:t>(x) = </a:t>
            </a:r>
            <a:r>
              <a:rPr lang="en-US" dirty="0" err="1" smtClean="0"/>
              <a:t>λe</a:t>
            </a:r>
            <a:r>
              <a:rPr lang="en-US" baseline="30000" dirty="0" err="1" smtClean="0"/>
              <a:t>-λx</a:t>
            </a:r>
            <a:endParaRPr lang="en-US" baseline="30000" dirty="0" smtClean="0"/>
          </a:p>
          <a:p>
            <a:pPr lvl="1"/>
            <a:r>
              <a:rPr lang="en-US" i="1" dirty="0" smtClean="0"/>
              <a:t>“</a:t>
            </a:r>
            <a:r>
              <a:rPr lang="en-US" i="1" dirty="0" err="1" smtClean="0"/>
              <a:t>Memoryless</a:t>
            </a:r>
            <a:r>
              <a:rPr lang="en-US" i="1" dirty="0" smtClean="0"/>
              <a:t>”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28600" y="2895600"/>
            <a:ext cx="8586372" cy="3403707"/>
            <a:chOff x="228600" y="2895600"/>
            <a:chExt cx="8586372" cy="3403707"/>
          </a:xfrm>
        </p:grpSpPr>
        <p:graphicFrame>
          <p:nvGraphicFramePr>
            <p:cNvPr id="7" name="Chart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69304251"/>
                </p:ext>
              </p:extLst>
            </p:nvPr>
          </p:nvGraphicFramePr>
          <p:xfrm>
            <a:off x="4674131" y="2895600"/>
            <a:ext cx="4140841" cy="340370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8" name="TextBox 17"/>
            <p:cNvSpPr txBox="1"/>
            <p:nvPr/>
          </p:nvSpPr>
          <p:spPr>
            <a:xfrm>
              <a:off x="228600" y="3343870"/>
              <a:ext cx="42672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FF"/>
                  </a:solidFill>
                  <a:latin typeface="Gill Sans" charset="0"/>
                  <a:ea typeface="Gill Sans" charset="0"/>
                  <a:cs typeface="Gill Sans" charset="0"/>
                </a:rPr>
                <a:t>Likelihood of an event occurring is independent of how long we’ve been waiting</a:t>
              </a:r>
              <a:endParaRPr lang="en-US" sz="2400" b="0" dirty="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028" y="152400"/>
            <a:ext cx="8485944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So how do we model the </a:t>
            </a:r>
            <a:r>
              <a:rPr lang="en-US" dirty="0" err="1" smtClean="0"/>
              <a:t>burstiness</a:t>
            </a:r>
            <a:r>
              <a:rPr lang="en-US" dirty="0" smtClean="0"/>
              <a:t> of arrival?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90600" y="3619377"/>
            <a:ext cx="4130186" cy="2056078"/>
            <a:chOff x="990600" y="3619377"/>
            <a:chExt cx="4130186" cy="2056078"/>
          </a:xfrm>
        </p:grpSpPr>
        <p:sp>
          <p:nvSpPr>
            <p:cNvPr id="11" name="TextBox 10"/>
            <p:cNvSpPr txBox="1"/>
            <p:nvPr/>
          </p:nvSpPr>
          <p:spPr>
            <a:xfrm>
              <a:off x="990600" y="4475126"/>
              <a:ext cx="36954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latin typeface="Gill Sans" charset="0"/>
                  <a:ea typeface="Gill Sans" charset="0"/>
                  <a:cs typeface="Gill Sans" charset="0"/>
                </a:rPr>
                <a:t>Lots of short arrival intervals (i.e., high instantaneous rate)</a:t>
              </a:r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4003135" y="3619377"/>
              <a:ext cx="1117651" cy="855749"/>
            </a:xfrm>
            <a:prstGeom prst="line">
              <a:avLst/>
            </a:prstGeom>
            <a:ln w="9525" cmpd="sng">
              <a:solidFill>
                <a:srgbClr val="0000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55860" y="5646003"/>
            <a:ext cx="5966361" cy="830997"/>
            <a:chOff x="555860" y="5646003"/>
            <a:chExt cx="5966361" cy="830997"/>
          </a:xfrm>
        </p:grpSpPr>
        <p:cxnSp>
          <p:nvCxnSpPr>
            <p:cNvPr id="14" name="Straight Connector 13"/>
            <p:cNvCxnSpPr/>
            <p:nvPr/>
          </p:nvCxnSpPr>
          <p:spPr>
            <a:xfrm flipH="1">
              <a:off x="4038600" y="5947321"/>
              <a:ext cx="2483621" cy="224879"/>
            </a:xfrm>
            <a:prstGeom prst="line">
              <a:avLst/>
            </a:prstGeom>
            <a:ln w="9525" cmpd="sng">
              <a:solidFill>
                <a:srgbClr val="0000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55860" y="5646003"/>
              <a:ext cx="34472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0" dirty="0" smtClean="0">
                  <a:latin typeface="Gill Sans" charset="0"/>
                  <a:ea typeface="Gill Sans" charset="0"/>
                  <a:cs typeface="Gill Sans" charset="0"/>
                </a:rPr>
                <a:t>Few long gaps (i.e., low instantaneous rate)</a:t>
              </a:r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598421" y="6229290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latin typeface="Gill Sans" charset="0"/>
                <a:ea typeface="Gill Sans" charset="0"/>
                <a:cs typeface="Gill Sans" charset="0"/>
              </a:rPr>
              <a:t>x</a:t>
            </a:r>
            <a:r>
              <a:rPr lang="en-US" sz="2400" b="0" dirty="0" smtClean="0">
                <a:latin typeface="Gill Sans" charset="0"/>
                <a:ea typeface="Gill Sans" charset="0"/>
                <a:cs typeface="Gill Sans" charset="0"/>
              </a:rPr>
              <a:t> (</a:t>
            </a:r>
            <a:r>
              <a:rPr lang="en-US" sz="2400" b="0" dirty="0" err="1" smtClean="0">
                <a:latin typeface="Gill Sans" charset="0"/>
                <a:ea typeface="Gill Sans" charset="0"/>
                <a:cs typeface="Gill Sans" charset="0"/>
              </a:rPr>
              <a:t>λ</a:t>
            </a:r>
            <a:r>
              <a:rPr lang="en-US" sz="2400" b="0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368956" y="3048000"/>
            <a:ext cx="3678492" cy="2809719"/>
            <a:chOff x="5368956" y="3137602"/>
            <a:chExt cx="3678492" cy="2809719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5368956" y="3137602"/>
              <a:ext cx="0" cy="2809719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62600" y="3899602"/>
              <a:ext cx="34848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>
                  <a:latin typeface="Gill Sans" charset="0"/>
                  <a:ea typeface="Gill Sans" charset="0"/>
                  <a:cs typeface="Gill Sans" charset="0"/>
                </a:rPr>
                <a:t>m</a:t>
              </a:r>
              <a:r>
                <a:rPr lang="en-US" sz="2400" b="0" dirty="0" smtClean="0">
                  <a:latin typeface="Gill Sans" charset="0"/>
                  <a:ea typeface="Gill Sans" charset="0"/>
                  <a:cs typeface="Gill Sans" charset="0"/>
                </a:rPr>
                <a:t>ean </a:t>
              </a:r>
              <a:r>
                <a:rPr lang="en-US" sz="2400" b="0" dirty="0">
                  <a:latin typeface="Gill Sans" charset="0"/>
                  <a:ea typeface="Gill Sans" charset="0"/>
                  <a:cs typeface="Gill Sans" charset="0"/>
                </a:rPr>
                <a:t>a</a:t>
              </a:r>
              <a:r>
                <a:rPr lang="en-US" sz="2400" b="0" dirty="0" smtClean="0">
                  <a:latin typeface="Gill Sans" charset="0"/>
                  <a:ea typeface="Gill Sans" charset="0"/>
                  <a:cs typeface="Gill Sans" charset="0"/>
                </a:rPr>
                <a:t>rrival interval (1/</a:t>
              </a:r>
              <a:r>
                <a:rPr lang="en-US" sz="2400" b="0" dirty="0" err="1" smtClean="0">
                  <a:latin typeface="Gill Sans" charset="0"/>
                  <a:ea typeface="Gill Sans" charset="0"/>
                  <a:cs typeface="Gill Sans" charset="0"/>
                </a:rPr>
                <a:t>λ</a:t>
              </a:r>
              <a:r>
                <a:rPr lang="en-US" sz="2400" b="0" dirty="0" smtClean="0">
                  <a:latin typeface="Gill Sans" charset="0"/>
                  <a:ea typeface="Gill Sans" charset="0"/>
                  <a:cs typeface="Gill Sans" charset="0"/>
                </a:rPr>
                <a:t>)</a:t>
              </a:r>
              <a:endParaRPr lang="en-US" sz="24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368956" y="4356802"/>
              <a:ext cx="1031844" cy="489255"/>
            </a:xfrm>
            <a:prstGeom prst="line">
              <a:avLst/>
            </a:prstGeom>
            <a:ln w="9525" cmpd="sng">
              <a:solidFill>
                <a:srgbClr val="000000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00055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ko-KR" sz="2800" dirty="0" smtClean="0">
                <a:ea typeface="Gulim" panose="020B0600000101010101" pitchFamily="34" charset="-127"/>
              </a:rPr>
              <a:t>Background: </a:t>
            </a:r>
            <a:br>
              <a:rPr lang="en-US" altLang="ko-KR" sz="2800" dirty="0" smtClean="0">
                <a:ea typeface="Gulim" panose="020B0600000101010101" pitchFamily="34" charset="-127"/>
              </a:rPr>
            </a:br>
            <a:r>
              <a:rPr lang="en-US" altLang="ko-KR" sz="2800" dirty="0" smtClean="0">
                <a:ea typeface="Gulim" panose="020B0600000101010101" pitchFamily="34" charset="-127"/>
              </a:rPr>
              <a:t>General Use of Random </a:t>
            </a:r>
            <a:r>
              <a:rPr lang="en-US" altLang="ko-KR" sz="2800" dirty="0">
                <a:ea typeface="Gulim" panose="020B0600000101010101" pitchFamily="34" charset="-127"/>
              </a:rPr>
              <a:t>D</a:t>
            </a:r>
            <a:r>
              <a:rPr lang="en-US" altLang="ko-KR" sz="2800" dirty="0" smtClean="0">
                <a:ea typeface="Gulim" panose="020B0600000101010101" pitchFamily="34" charset="-127"/>
              </a:rPr>
              <a:t>istributions</a:t>
            </a:r>
          </a:p>
        </p:txBody>
      </p:sp>
      <p:sp>
        <p:nvSpPr>
          <p:cNvPr id="91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68375"/>
            <a:ext cx="8839200" cy="5486400"/>
          </a:xfrm>
        </p:spPr>
        <p:txBody>
          <a:bodyPr/>
          <a:lstStyle/>
          <a:p>
            <a:pPr>
              <a:spcBef>
                <a:spcPct val="20000"/>
              </a:spcBef>
              <a:tabLst>
                <a:tab pos="2405063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Server spends variable time (T) with customers</a:t>
            </a:r>
          </a:p>
          <a:p>
            <a:pPr lvl="1">
              <a:spcBef>
                <a:spcPct val="20000"/>
              </a:spcBef>
              <a:tabLst>
                <a:tab pos="2405063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Mean (Average) </a:t>
            </a:r>
            <a:r>
              <a:rPr lang="en-US" altLang="ko-KR" dirty="0" smtClean="0">
                <a:solidFill>
                  <a:schemeClr val="accent1"/>
                </a:solidFill>
                <a:ea typeface="Gulim" panose="020B0600000101010101" pitchFamily="34" charset="-127"/>
              </a:rPr>
              <a:t>m</a:t>
            </a:r>
            <a:r>
              <a:rPr lang="en-US" altLang="ko-KR" dirty="0" smtClean="0">
                <a:ea typeface="Gulim" panose="020B0600000101010101" pitchFamily="34" charset="-127"/>
              </a:rPr>
              <a:t> = </a:t>
            </a:r>
            <a:r>
              <a:rPr lang="en-US" altLang="ko-KR" sz="2400" dirty="0" smtClean="0">
                <a:ea typeface="Gulim" panose="020B0600000101010101" pitchFamily="34" charset="-127"/>
                <a:sym typeface="Symbol" panose="05050102010706020507" pitchFamily="18" charset="2"/>
              </a:rPr>
              <a:t></a:t>
            </a:r>
            <a:r>
              <a:rPr lang="en-US" altLang="ko-KR" dirty="0" smtClean="0">
                <a:ea typeface="Gulim" panose="020B0600000101010101" pitchFamily="34" charset="-127"/>
              </a:rPr>
              <a:t>p(T)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</a:t>
            </a:r>
            <a:r>
              <a:rPr lang="en-US" altLang="ko-KR" dirty="0" smtClean="0">
                <a:ea typeface="Gulim" panose="020B0600000101010101" pitchFamily="34" charset="-127"/>
              </a:rPr>
              <a:t>T</a:t>
            </a:r>
            <a:endParaRPr lang="en-US" altLang="ko-KR" dirty="0" smtClean="0">
              <a:ea typeface="Gulim" panose="020B0600000101010101" pitchFamily="34" charset="-127"/>
              <a:sym typeface="Symbol" panose="05050102010706020507" pitchFamily="18" charset="2"/>
            </a:endParaRPr>
          </a:p>
          <a:p>
            <a:pPr lvl="1">
              <a:spcBef>
                <a:spcPct val="20000"/>
              </a:spcBef>
              <a:tabLst>
                <a:tab pos="2405063" algn="l"/>
              </a:tabLst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Variance (stddev</a:t>
            </a:r>
            <a:r>
              <a:rPr lang="en-US" altLang="ko-KR" baseline="30000" dirty="0" smtClean="0">
                <a:ea typeface="Gulim" panose="020B0600000101010101" pitchFamily="34" charset="-127"/>
                <a:sym typeface="Symbol" panose="05050102010706020507" pitchFamily="18" charset="2"/>
              </a:rPr>
              <a:t>2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)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</a:t>
            </a:r>
            <a:r>
              <a:rPr lang="en-US" altLang="ko-KR" baseline="30000" dirty="0" smtClean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2</a:t>
            </a:r>
            <a:r>
              <a:rPr lang="en-US" altLang="ko-KR" dirty="0" smtClean="0">
                <a:ea typeface="Gulim" panose="020B0600000101010101" pitchFamily="34" charset="-127"/>
              </a:rPr>
              <a:t> = </a:t>
            </a:r>
            <a:r>
              <a:rPr lang="en-US" altLang="ko-KR" sz="2400" dirty="0" smtClean="0">
                <a:ea typeface="Gulim" panose="020B0600000101010101" pitchFamily="34" charset="-127"/>
                <a:sym typeface="Symbol" panose="05050102010706020507" pitchFamily="18" charset="2"/>
              </a:rPr>
              <a:t></a:t>
            </a:r>
            <a:r>
              <a:rPr lang="en-US" altLang="ko-KR" dirty="0" smtClean="0">
                <a:ea typeface="Gulim" panose="020B0600000101010101" pitchFamily="34" charset="-127"/>
              </a:rPr>
              <a:t>p(T)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(</a:t>
            </a:r>
            <a:r>
              <a:rPr lang="en-US" altLang="ko-KR" dirty="0" smtClean="0">
                <a:ea typeface="Gulim" panose="020B0600000101010101" pitchFamily="34" charset="-127"/>
              </a:rPr>
              <a:t>T-m)</a:t>
            </a:r>
            <a:r>
              <a:rPr lang="en-US" altLang="ko-KR" baseline="30000" dirty="0" smtClean="0">
                <a:ea typeface="Gulim" panose="020B0600000101010101" pitchFamily="34" charset="-127"/>
              </a:rPr>
              <a:t>2</a:t>
            </a:r>
            <a:r>
              <a:rPr lang="en-US" altLang="ko-KR" dirty="0" smtClean="0">
                <a:ea typeface="Gulim" panose="020B0600000101010101" pitchFamily="34" charset="-127"/>
              </a:rPr>
              <a:t> = </a:t>
            </a:r>
            <a:r>
              <a:rPr lang="en-US" altLang="ko-KR" sz="2400" dirty="0" smtClean="0">
                <a:ea typeface="Gulim" panose="020B0600000101010101" pitchFamily="34" charset="-127"/>
                <a:sym typeface="Symbol" panose="05050102010706020507" pitchFamily="18" charset="2"/>
              </a:rPr>
              <a:t></a:t>
            </a:r>
            <a:r>
              <a:rPr lang="en-US" altLang="ko-KR" dirty="0" smtClean="0">
                <a:ea typeface="Gulim" panose="020B0600000101010101" pitchFamily="34" charset="-127"/>
              </a:rPr>
              <a:t>p(T)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</a:t>
            </a:r>
            <a:r>
              <a:rPr lang="en-US" altLang="ko-KR" dirty="0" smtClean="0">
                <a:ea typeface="Gulim" panose="020B0600000101010101" pitchFamily="34" charset="-127"/>
              </a:rPr>
              <a:t>T</a:t>
            </a:r>
            <a:r>
              <a:rPr lang="en-US" altLang="ko-KR" baseline="30000" dirty="0" smtClean="0">
                <a:ea typeface="Gulim" panose="020B0600000101010101" pitchFamily="34" charset="-127"/>
              </a:rPr>
              <a:t>2</a:t>
            </a:r>
            <a:r>
              <a:rPr lang="en-US" altLang="ko-KR" dirty="0" smtClean="0">
                <a:ea typeface="Gulim" panose="020B0600000101010101" pitchFamily="34" charset="-127"/>
              </a:rPr>
              <a:t>-m</a:t>
            </a:r>
            <a:r>
              <a:rPr lang="en-US" altLang="ko-KR" baseline="30000" dirty="0" smtClean="0">
                <a:ea typeface="Gulim" panose="020B0600000101010101" pitchFamily="34" charset="-127"/>
              </a:rPr>
              <a:t>2</a:t>
            </a:r>
          </a:p>
          <a:p>
            <a:pPr lvl="1">
              <a:spcBef>
                <a:spcPct val="20000"/>
              </a:spcBef>
              <a:tabLst>
                <a:tab pos="2405063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Squared coefficient of variance: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C </a:t>
            </a:r>
            <a:r>
              <a:rPr lang="en-US" altLang="ko-KR" dirty="0" smtClean="0">
                <a:ea typeface="Gulim" panose="020B0600000101010101" pitchFamily="34" charset="-127"/>
              </a:rPr>
              <a:t>= 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</a:t>
            </a:r>
            <a:r>
              <a:rPr lang="en-US" altLang="ko-KR" baseline="30000" dirty="0" smtClean="0">
                <a:ea typeface="Gulim" panose="020B0600000101010101" pitchFamily="34" charset="-127"/>
                <a:sym typeface="Symbol" panose="05050102010706020507" pitchFamily="18" charset="2"/>
              </a:rPr>
              <a:t>2</a:t>
            </a:r>
            <a:r>
              <a:rPr lang="en-US" altLang="ko-KR" dirty="0" smtClean="0">
                <a:ea typeface="Gulim" panose="020B0600000101010101" pitchFamily="34" charset="-127"/>
              </a:rPr>
              <a:t>/m</a:t>
            </a:r>
            <a:r>
              <a:rPr lang="en-US" altLang="ko-KR" baseline="30000" dirty="0" smtClean="0">
                <a:ea typeface="Gulim" panose="020B0600000101010101" pitchFamily="34" charset="-127"/>
              </a:rPr>
              <a:t>2</a:t>
            </a:r>
            <a:br>
              <a:rPr lang="en-US" altLang="ko-KR" baseline="30000" dirty="0" smtClean="0">
                <a:ea typeface="Gulim" panose="020B0600000101010101" pitchFamily="34" charset="-127"/>
              </a:rPr>
            </a:br>
            <a:r>
              <a:rPr lang="en-US" altLang="ko-KR" dirty="0" smtClean="0">
                <a:ea typeface="Gulim" panose="020B0600000101010101" pitchFamily="34" charset="-127"/>
              </a:rPr>
              <a:t>Aggregate description of the distribution</a:t>
            </a:r>
            <a:endParaRPr lang="en-US" altLang="ko-KR" baseline="30000" dirty="0" smtClean="0">
              <a:ea typeface="Gulim" panose="020B0600000101010101" pitchFamily="34" charset="-127"/>
            </a:endParaRPr>
          </a:p>
          <a:p>
            <a:pPr>
              <a:spcBef>
                <a:spcPct val="20000"/>
              </a:spcBef>
              <a:tabLst>
                <a:tab pos="2405063" algn="l"/>
              </a:tabLst>
            </a:pPr>
            <a:endParaRPr lang="en-US" altLang="ko-KR" dirty="0" smtClean="0">
              <a:ea typeface="Gulim" panose="020B0600000101010101" pitchFamily="34" charset="-127"/>
            </a:endParaRPr>
          </a:p>
          <a:p>
            <a:pPr>
              <a:spcBef>
                <a:spcPct val="20000"/>
              </a:spcBef>
              <a:tabLst>
                <a:tab pos="2405063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Important values of C:</a:t>
            </a:r>
          </a:p>
          <a:p>
            <a:pPr lvl="1">
              <a:spcBef>
                <a:spcPct val="20000"/>
              </a:spcBef>
              <a:tabLst>
                <a:tab pos="2405063" algn="l"/>
              </a:tabLst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No variance or deterministic 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C=0 </a:t>
            </a:r>
            <a:endParaRPr lang="en-US" altLang="ko-KR" dirty="0" smtClean="0">
              <a:ea typeface="Gulim" panose="020B0600000101010101" pitchFamily="34" charset="-127"/>
              <a:sym typeface="Symbol" panose="05050102010706020507" pitchFamily="18" charset="2"/>
            </a:endParaRPr>
          </a:p>
          <a:p>
            <a:pPr lvl="1">
              <a:spcBef>
                <a:spcPct val="20000"/>
              </a:spcBef>
              <a:tabLst>
                <a:tab pos="2405063" algn="l"/>
              </a:tabLst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“Memoryless” or exponential 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C=1</a:t>
            </a:r>
            <a:r>
              <a:rPr lang="en-US" altLang="ko-KR" dirty="0" smtClean="0">
                <a:ea typeface="Gulim" panose="020B0600000101010101" pitchFamily="34" charset="-127"/>
              </a:rPr>
              <a:t> </a:t>
            </a:r>
            <a:endParaRPr lang="en-US" altLang="ko-KR" dirty="0" smtClean="0">
              <a:ea typeface="Gulim" panose="020B0600000101010101" pitchFamily="34" charset="-127"/>
              <a:sym typeface="Symbol" panose="05050102010706020507" pitchFamily="18" charset="2"/>
            </a:endParaRPr>
          </a:p>
          <a:p>
            <a:pPr lvl="2">
              <a:spcBef>
                <a:spcPct val="20000"/>
              </a:spcBef>
              <a:tabLst>
                <a:tab pos="2405063" algn="l"/>
              </a:tabLst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Past tells nothing about future</a:t>
            </a:r>
          </a:p>
          <a:p>
            <a:pPr lvl="2">
              <a:spcBef>
                <a:spcPct val="20000"/>
              </a:spcBef>
              <a:tabLst>
                <a:tab pos="2405063" algn="l"/>
              </a:tabLst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Poisson process – </a:t>
            </a:r>
            <a:r>
              <a:rPr lang="en-US" i="1" dirty="0" smtClean="0"/>
              <a:t>purely</a:t>
            </a:r>
            <a:r>
              <a:rPr lang="en-US" dirty="0"/>
              <a:t> or </a:t>
            </a:r>
            <a:r>
              <a:rPr lang="en-US" i="1" dirty="0"/>
              <a:t>completely</a:t>
            </a:r>
            <a:r>
              <a:rPr lang="en-US" dirty="0"/>
              <a:t> random process</a:t>
            </a:r>
            <a:endParaRPr lang="en-US" altLang="ko-KR" dirty="0" smtClean="0">
              <a:ea typeface="Gulim" panose="020B0600000101010101" pitchFamily="34" charset="-127"/>
              <a:sym typeface="Symbol" panose="05050102010706020507" pitchFamily="18" charset="2"/>
            </a:endParaRPr>
          </a:p>
          <a:p>
            <a:pPr lvl="2">
              <a:spcBef>
                <a:spcPct val="20000"/>
              </a:spcBef>
              <a:tabLst>
                <a:tab pos="2405063" algn="l"/>
              </a:tabLst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Many complex systems (or aggregates)</a:t>
            </a:r>
            <a:b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</a:b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are well described as memoryless </a:t>
            </a:r>
          </a:p>
          <a:p>
            <a:pPr lvl="1">
              <a:spcBef>
                <a:spcPct val="20000"/>
              </a:spcBef>
              <a:tabLst>
                <a:tab pos="2405063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Disk response times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C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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1.5</a:t>
            </a:r>
            <a:r>
              <a:rPr lang="en-US" altLang="ko-KR" dirty="0" smtClean="0">
                <a:ea typeface="Gulim" panose="020B0600000101010101" pitchFamily="34" charset="-127"/>
              </a:rPr>
              <a:t>  (majority seeks &lt; average)</a:t>
            </a:r>
          </a:p>
          <a:p>
            <a:pPr>
              <a:spcBef>
                <a:spcPct val="20000"/>
              </a:spcBef>
              <a:tabLst>
                <a:tab pos="2405063" algn="l"/>
              </a:tabLst>
            </a:pPr>
            <a:endParaRPr lang="ko-KR" altLang="en-US" dirty="0" smtClean="0">
              <a:ea typeface="Gulim" panose="020B0600000101010101" pitchFamily="34" charset="-127"/>
              <a:sym typeface="Symbol" panose="05050102010706020507" pitchFamily="18" charset="2"/>
            </a:endParaRPr>
          </a:p>
        </p:txBody>
      </p:sp>
      <p:grpSp>
        <p:nvGrpSpPr>
          <p:cNvPr id="916485" name="Group 5"/>
          <p:cNvGrpSpPr>
            <a:grpSpLocks/>
          </p:cNvGrpSpPr>
          <p:nvPr/>
        </p:nvGrpSpPr>
        <p:grpSpPr bwMode="auto">
          <a:xfrm>
            <a:off x="8001000" y="785814"/>
            <a:ext cx="1168400" cy="644524"/>
            <a:chOff x="5024" y="288"/>
            <a:chExt cx="736" cy="406"/>
          </a:xfrm>
        </p:grpSpPr>
        <p:sp>
          <p:nvSpPr>
            <p:cNvPr id="24612" name="Rectangle 6"/>
            <p:cNvSpPr>
              <a:spLocks noChangeArrowheads="1"/>
            </p:cNvSpPr>
            <p:nvPr/>
          </p:nvSpPr>
          <p:spPr bwMode="auto">
            <a:xfrm>
              <a:off x="5267" y="288"/>
              <a:ext cx="493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  <a:buSzTx/>
              </a:pPr>
              <a:r>
                <a:rPr lang="en-US" altLang="en-US" sz="1800" b="0" dirty="0">
                  <a:solidFill>
                    <a:schemeClr val="accent1"/>
                  </a:solidFill>
                  <a:latin typeface="Gill Sans" charset="0"/>
                  <a:ea typeface="Gill Sans" charset="0"/>
                  <a:cs typeface="Gill Sans" charset="0"/>
                </a:rPr>
                <a:t>Mean </a:t>
              </a:r>
            </a:p>
            <a:p>
              <a:pPr>
                <a:spcBef>
                  <a:spcPct val="0"/>
                </a:spcBef>
                <a:buSzTx/>
              </a:pPr>
              <a:r>
                <a:rPr lang="en-US" altLang="en-US" sz="1800" b="0" dirty="0">
                  <a:solidFill>
                    <a:schemeClr val="accent1"/>
                  </a:solidFill>
                  <a:latin typeface="Gill Sans" charset="0"/>
                  <a:ea typeface="Gill Sans" charset="0"/>
                  <a:cs typeface="Gill Sans" charset="0"/>
                </a:rPr>
                <a:t>(</a:t>
              </a:r>
              <a:r>
                <a:rPr lang="en-US" altLang="en-US" sz="1800" b="0" dirty="0" smtClean="0">
                  <a:solidFill>
                    <a:schemeClr val="accent1"/>
                  </a:solidFill>
                  <a:latin typeface="Gill Sans" charset="0"/>
                  <a:ea typeface="Gill Sans" charset="0"/>
                  <a:cs typeface="Gill Sans" charset="0"/>
                </a:rPr>
                <a:t>m)</a:t>
              </a:r>
              <a:endParaRPr lang="en-US" altLang="en-US" sz="1800" b="0" dirty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613" name="Line 7"/>
            <p:cNvSpPr>
              <a:spLocks noChangeShapeType="1"/>
            </p:cNvSpPr>
            <p:nvPr/>
          </p:nvSpPr>
          <p:spPr bwMode="auto">
            <a:xfrm flipH="1">
              <a:off x="5024" y="480"/>
              <a:ext cx="256" cy="15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916488" name="Group 8"/>
          <p:cNvGrpSpPr>
            <a:grpSpLocks/>
          </p:cNvGrpSpPr>
          <p:nvPr/>
        </p:nvGrpSpPr>
        <p:grpSpPr bwMode="auto">
          <a:xfrm>
            <a:off x="7312133" y="3352800"/>
            <a:ext cx="1450867" cy="1351592"/>
            <a:chOff x="4412" y="2064"/>
            <a:chExt cx="1025" cy="955"/>
          </a:xfrm>
        </p:grpSpPr>
        <p:sp>
          <p:nvSpPr>
            <p:cNvPr id="24606" name="Line 9"/>
            <p:cNvSpPr>
              <a:spLocks noChangeShapeType="1"/>
            </p:cNvSpPr>
            <p:nvPr/>
          </p:nvSpPr>
          <p:spPr bwMode="auto">
            <a:xfrm>
              <a:off x="4748" y="2305"/>
              <a:ext cx="0" cy="4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607" name="Line 10"/>
            <p:cNvSpPr>
              <a:spLocks noChangeShapeType="1"/>
            </p:cNvSpPr>
            <p:nvPr/>
          </p:nvSpPr>
          <p:spPr bwMode="auto">
            <a:xfrm>
              <a:off x="4412" y="2754"/>
              <a:ext cx="9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608" name="Arc 11"/>
            <p:cNvSpPr>
              <a:spLocks/>
            </p:cNvSpPr>
            <p:nvPr/>
          </p:nvSpPr>
          <p:spPr bwMode="auto">
            <a:xfrm>
              <a:off x="4454" y="2201"/>
              <a:ext cx="832" cy="502"/>
            </a:xfrm>
            <a:custGeom>
              <a:avLst/>
              <a:gdLst>
                <a:gd name="T0" fmla="*/ 832 w 21994"/>
                <a:gd name="T1" fmla="*/ 502 h 21600"/>
                <a:gd name="T2" fmla="*/ 0 w 21994"/>
                <a:gd name="T3" fmla="*/ 0 h 21600"/>
                <a:gd name="T4" fmla="*/ 817 w 2199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994" h="21600" fill="none" extrusionOk="0">
                  <a:moveTo>
                    <a:pt x="21994" y="21596"/>
                  </a:moveTo>
                  <a:cubicBezTo>
                    <a:pt x="21862" y="21598"/>
                    <a:pt x="21731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</a:path>
                <a:path w="21994" h="21600" stroke="0" extrusionOk="0">
                  <a:moveTo>
                    <a:pt x="21994" y="21596"/>
                  </a:moveTo>
                  <a:cubicBezTo>
                    <a:pt x="21862" y="21598"/>
                    <a:pt x="21731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994" y="21596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609" name="Rectangle 12"/>
            <p:cNvSpPr>
              <a:spLocks noChangeArrowheads="1"/>
            </p:cNvSpPr>
            <p:nvPr/>
          </p:nvSpPr>
          <p:spPr bwMode="auto">
            <a:xfrm>
              <a:off x="4476" y="2064"/>
              <a:ext cx="528" cy="2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en-US" sz="2000" b="0" dirty="0">
                  <a:latin typeface="Gill Sans" charset="0"/>
                  <a:ea typeface="Gill Sans" charset="0"/>
                  <a:cs typeface="Gill Sans" charset="0"/>
                </a:rPr>
                <a:t>mean</a:t>
              </a:r>
            </a:p>
          </p:txBody>
        </p:sp>
        <p:sp>
          <p:nvSpPr>
            <p:cNvPr id="24610" name="Line 13"/>
            <p:cNvSpPr>
              <a:spLocks noChangeShapeType="1"/>
            </p:cNvSpPr>
            <p:nvPr/>
          </p:nvSpPr>
          <p:spPr bwMode="auto">
            <a:xfrm>
              <a:off x="4412" y="2110"/>
              <a:ext cx="0" cy="65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611" name="Text Box 14"/>
            <p:cNvSpPr txBox="1">
              <a:spLocks noChangeArrowheads="1"/>
            </p:cNvSpPr>
            <p:nvPr/>
          </p:nvSpPr>
          <p:spPr bwMode="auto">
            <a:xfrm>
              <a:off x="4416" y="2736"/>
              <a:ext cx="1021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en-US" sz="2000" b="0" dirty="0">
                  <a:latin typeface="Gill Sans" charset="0"/>
                  <a:ea typeface="Gill Sans" charset="0"/>
                  <a:cs typeface="Gill Sans" charset="0"/>
                </a:rPr>
                <a:t>Memoryless</a:t>
              </a:r>
            </a:p>
          </p:txBody>
        </p:sp>
      </p:grpSp>
      <p:grpSp>
        <p:nvGrpSpPr>
          <p:cNvPr id="916495" name="Group 15"/>
          <p:cNvGrpSpPr>
            <a:grpSpLocks/>
          </p:cNvGrpSpPr>
          <p:nvPr/>
        </p:nvGrpSpPr>
        <p:grpSpPr bwMode="auto">
          <a:xfrm>
            <a:off x="7162802" y="1014414"/>
            <a:ext cx="1825626" cy="1728786"/>
            <a:chOff x="4544" y="493"/>
            <a:chExt cx="1150" cy="1089"/>
          </a:xfrm>
        </p:grpSpPr>
        <p:sp>
          <p:nvSpPr>
            <p:cNvPr id="24588" name="Line 16"/>
            <p:cNvSpPr>
              <a:spLocks noChangeShapeType="1"/>
            </p:cNvSpPr>
            <p:nvPr/>
          </p:nvSpPr>
          <p:spPr bwMode="auto">
            <a:xfrm>
              <a:off x="5074" y="493"/>
              <a:ext cx="0" cy="6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89" name="Line 17"/>
            <p:cNvSpPr>
              <a:spLocks noChangeShapeType="1"/>
            </p:cNvSpPr>
            <p:nvPr/>
          </p:nvSpPr>
          <p:spPr bwMode="auto">
            <a:xfrm>
              <a:off x="4694" y="1102"/>
              <a:ext cx="7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90" name="Text Box 18"/>
            <p:cNvSpPr txBox="1">
              <a:spLocks noChangeArrowheads="1"/>
            </p:cNvSpPr>
            <p:nvPr/>
          </p:nvSpPr>
          <p:spPr bwMode="auto">
            <a:xfrm>
              <a:off x="4544" y="1138"/>
              <a:ext cx="1150" cy="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 b="0" dirty="0">
                  <a:latin typeface="Gill Sans" charset="0"/>
                  <a:ea typeface="Gill Sans" charset="0"/>
                  <a:cs typeface="Gill Sans" charset="0"/>
                </a:rPr>
                <a:t>Distribution</a:t>
              </a:r>
            </a:p>
            <a:p>
              <a:pPr>
                <a:spcBef>
                  <a:spcPct val="0"/>
                </a:spcBef>
              </a:pPr>
              <a:r>
                <a:rPr lang="en-US" altLang="en-US" sz="2000" b="0" dirty="0">
                  <a:latin typeface="Gill Sans" charset="0"/>
                  <a:ea typeface="Gill Sans" charset="0"/>
                  <a:cs typeface="Gill Sans" charset="0"/>
                </a:rPr>
                <a:t>of service times</a:t>
              </a:r>
            </a:p>
          </p:txBody>
        </p:sp>
        <p:sp>
          <p:nvSpPr>
            <p:cNvPr id="24591" name="Line 19"/>
            <p:cNvSpPr>
              <a:spLocks noChangeShapeType="1"/>
            </p:cNvSpPr>
            <p:nvPr/>
          </p:nvSpPr>
          <p:spPr bwMode="auto">
            <a:xfrm>
              <a:off x="5040" y="701"/>
              <a:ext cx="0" cy="4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92" name="Line 20"/>
            <p:cNvSpPr>
              <a:spLocks noChangeShapeType="1"/>
            </p:cNvSpPr>
            <p:nvPr/>
          </p:nvSpPr>
          <p:spPr bwMode="auto">
            <a:xfrm>
              <a:off x="5005" y="719"/>
              <a:ext cx="0" cy="3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93" name="Line 21"/>
            <p:cNvSpPr>
              <a:spLocks noChangeShapeType="1"/>
            </p:cNvSpPr>
            <p:nvPr/>
          </p:nvSpPr>
          <p:spPr bwMode="auto">
            <a:xfrm>
              <a:off x="4969" y="747"/>
              <a:ext cx="0" cy="3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94" name="Line 22"/>
            <p:cNvSpPr>
              <a:spLocks noChangeShapeType="1"/>
            </p:cNvSpPr>
            <p:nvPr/>
          </p:nvSpPr>
          <p:spPr bwMode="auto">
            <a:xfrm>
              <a:off x="4935" y="802"/>
              <a:ext cx="0" cy="29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95" name="Line 23"/>
            <p:cNvSpPr>
              <a:spLocks noChangeShapeType="1"/>
            </p:cNvSpPr>
            <p:nvPr/>
          </p:nvSpPr>
          <p:spPr bwMode="auto">
            <a:xfrm>
              <a:off x="5106" y="702"/>
              <a:ext cx="0" cy="40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96" name="Line 24"/>
            <p:cNvSpPr>
              <a:spLocks noChangeShapeType="1"/>
            </p:cNvSpPr>
            <p:nvPr/>
          </p:nvSpPr>
          <p:spPr bwMode="auto">
            <a:xfrm>
              <a:off x="5144" y="720"/>
              <a:ext cx="0" cy="38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97" name="Line 25"/>
            <p:cNvSpPr>
              <a:spLocks noChangeShapeType="1"/>
            </p:cNvSpPr>
            <p:nvPr/>
          </p:nvSpPr>
          <p:spPr bwMode="auto">
            <a:xfrm>
              <a:off x="5177" y="760"/>
              <a:ext cx="0" cy="3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98" name="Line 26"/>
            <p:cNvSpPr>
              <a:spLocks noChangeShapeType="1"/>
            </p:cNvSpPr>
            <p:nvPr/>
          </p:nvSpPr>
          <p:spPr bwMode="auto">
            <a:xfrm>
              <a:off x="5212" y="863"/>
              <a:ext cx="0" cy="2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99" name="Line 27"/>
            <p:cNvSpPr>
              <a:spLocks noChangeShapeType="1"/>
            </p:cNvSpPr>
            <p:nvPr/>
          </p:nvSpPr>
          <p:spPr bwMode="auto">
            <a:xfrm>
              <a:off x="4902" y="906"/>
              <a:ext cx="0" cy="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600" name="Line 28"/>
            <p:cNvSpPr>
              <a:spLocks noChangeShapeType="1"/>
            </p:cNvSpPr>
            <p:nvPr/>
          </p:nvSpPr>
          <p:spPr bwMode="auto">
            <a:xfrm>
              <a:off x="4870" y="932"/>
              <a:ext cx="0" cy="1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601" name="Line 29"/>
            <p:cNvSpPr>
              <a:spLocks noChangeShapeType="1"/>
            </p:cNvSpPr>
            <p:nvPr/>
          </p:nvSpPr>
          <p:spPr bwMode="auto">
            <a:xfrm>
              <a:off x="4838" y="958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602" name="Arc 30"/>
            <p:cNvSpPr>
              <a:spLocks/>
            </p:cNvSpPr>
            <p:nvPr/>
          </p:nvSpPr>
          <p:spPr bwMode="auto">
            <a:xfrm>
              <a:off x="4704" y="862"/>
              <a:ext cx="208" cy="124"/>
            </a:xfrm>
            <a:custGeom>
              <a:avLst/>
              <a:gdLst>
                <a:gd name="T0" fmla="*/ 208 w 21600"/>
                <a:gd name="T1" fmla="*/ 0 h 21600"/>
                <a:gd name="T2" fmla="*/ 0 w 21600"/>
                <a:gd name="T3" fmla="*/ 124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603" name="Arc 31"/>
            <p:cNvSpPr>
              <a:spLocks/>
            </p:cNvSpPr>
            <p:nvPr/>
          </p:nvSpPr>
          <p:spPr bwMode="auto">
            <a:xfrm rot="10800000">
              <a:off x="4911" y="694"/>
              <a:ext cx="152" cy="208"/>
            </a:xfrm>
            <a:custGeom>
              <a:avLst/>
              <a:gdLst>
                <a:gd name="T0" fmla="*/ 152 w 21322"/>
                <a:gd name="T1" fmla="*/ 33 h 21600"/>
                <a:gd name="T2" fmla="*/ 0 w 21322"/>
                <a:gd name="T3" fmla="*/ 208 h 21600"/>
                <a:gd name="T4" fmla="*/ 0 w 21322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322" h="21600" fill="none" extrusionOk="0">
                  <a:moveTo>
                    <a:pt x="21322" y="3460"/>
                  </a:moveTo>
                  <a:cubicBezTo>
                    <a:pt x="19625" y="13917"/>
                    <a:pt x="10594" y="21599"/>
                    <a:pt x="1" y="21600"/>
                  </a:cubicBezTo>
                  <a:cubicBezTo>
                    <a:pt x="0" y="21600"/>
                    <a:pt x="0" y="21599"/>
                    <a:pt x="0" y="21599"/>
                  </a:cubicBezTo>
                </a:path>
                <a:path w="21322" h="21600" stroke="0" extrusionOk="0">
                  <a:moveTo>
                    <a:pt x="21322" y="3460"/>
                  </a:moveTo>
                  <a:cubicBezTo>
                    <a:pt x="19625" y="13917"/>
                    <a:pt x="10594" y="21599"/>
                    <a:pt x="1" y="21600"/>
                  </a:cubicBezTo>
                  <a:cubicBezTo>
                    <a:pt x="0" y="21600"/>
                    <a:pt x="0" y="21599"/>
                    <a:pt x="0" y="21599"/>
                  </a:cubicBezTo>
                  <a:lnTo>
                    <a:pt x="1" y="0"/>
                  </a:lnTo>
                  <a:lnTo>
                    <a:pt x="21322" y="3460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604" name="Arc 32"/>
            <p:cNvSpPr>
              <a:spLocks/>
            </p:cNvSpPr>
            <p:nvPr/>
          </p:nvSpPr>
          <p:spPr bwMode="auto">
            <a:xfrm rot="10800000">
              <a:off x="5085" y="690"/>
              <a:ext cx="134" cy="236"/>
            </a:xfrm>
            <a:custGeom>
              <a:avLst/>
              <a:gdLst>
                <a:gd name="T0" fmla="*/ 134 w 21386"/>
                <a:gd name="T1" fmla="*/ 236 h 21600"/>
                <a:gd name="T2" fmla="*/ 0 w 21386"/>
                <a:gd name="T3" fmla="*/ 33 h 21600"/>
                <a:gd name="T4" fmla="*/ 134 w 21386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386" h="21600" fill="none" extrusionOk="0">
                  <a:moveTo>
                    <a:pt x="21386" y="21600"/>
                  </a:moveTo>
                  <a:cubicBezTo>
                    <a:pt x="10629" y="21600"/>
                    <a:pt x="1511" y="13685"/>
                    <a:pt x="0" y="3034"/>
                  </a:cubicBezTo>
                </a:path>
                <a:path w="21386" h="21600" stroke="0" extrusionOk="0">
                  <a:moveTo>
                    <a:pt x="21386" y="21600"/>
                  </a:moveTo>
                  <a:cubicBezTo>
                    <a:pt x="10629" y="21600"/>
                    <a:pt x="1511" y="13685"/>
                    <a:pt x="0" y="3034"/>
                  </a:cubicBezTo>
                  <a:lnTo>
                    <a:pt x="21386" y="0"/>
                  </a:lnTo>
                  <a:lnTo>
                    <a:pt x="21386" y="21600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605" name="Arc 33"/>
            <p:cNvSpPr>
              <a:spLocks/>
            </p:cNvSpPr>
            <p:nvPr/>
          </p:nvSpPr>
          <p:spPr bwMode="auto">
            <a:xfrm>
              <a:off x="5214" y="862"/>
              <a:ext cx="172" cy="148"/>
            </a:xfrm>
            <a:custGeom>
              <a:avLst/>
              <a:gdLst>
                <a:gd name="T0" fmla="*/ 172 w 21600"/>
                <a:gd name="T1" fmla="*/ 148 h 21600"/>
                <a:gd name="T2" fmla="*/ 0 w 21600"/>
                <a:gd name="T3" fmla="*/ 0 h 21600"/>
                <a:gd name="T4" fmla="*/ 172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916514" name="Group 34"/>
          <p:cNvGrpSpPr>
            <a:grpSpLocks/>
          </p:cNvGrpSpPr>
          <p:nvPr/>
        </p:nvGrpSpPr>
        <p:grpSpPr bwMode="auto">
          <a:xfrm>
            <a:off x="7264400" y="1146179"/>
            <a:ext cx="1168400" cy="428626"/>
            <a:chOff x="4512" y="1942"/>
            <a:chExt cx="736" cy="270"/>
          </a:xfrm>
        </p:grpSpPr>
        <p:sp>
          <p:nvSpPr>
            <p:cNvPr id="24585" name="Line 35"/>
            <p:cNvSpPr>
              <a:spLocks noChangeShapeType="1"/>
            </p:cNvSpPr>
            <p:nvPr/>
          </p:nvSpPr>
          <p:spPr bwMode="auto">
            <a:xfrm>
              <a:off x="4560" y="2208"/>
              <a:ext cx="288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86" name="Line 36"/>
            <p:cNvSpPr>
              <a:spLocks noChangeShapeType="1"/>
            </p:cNvSpPr>
            <p:nvPr/>
          </p:nvSpPr>
          <p:spPr bwMode="auto">
            <a:xfrm flipH="1">
              <a:off x="4960" y="2208"/>
              <a:ext cx="288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4587" name="Text Box 37"/>
            <p:cNvSpPr txBox="1">
              <a:spLocks noChangeArrowheads="1"/>
            </p:cNvSpPr>
            <p:nvPr/>
          </p:nvSpPr>
          <p:spPr bwMode="auto">
            <a:xfrm>
              <a:off x="4512" y="1942"/>
              <a:ext cx="222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  <a:sym typeface="Symbol" panose="05050102010706020507" pitchFamily="18" charset="2"/>
                </a:rPr>
                <a:t>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7028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6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6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16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6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16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16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16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16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6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16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16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16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16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16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16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16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16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16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16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16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16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16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16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16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16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16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16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16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16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6483" grpId="0" build="p" bldLvl="2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312" name="Group 32"/>
          <p:cNvGrpSpPr>
            <a:grpSpLocks/>
          </p:cNvGrpSpPr>
          <p:nvPr/>
        </p:nvGrpSpPr>
        <p:grpSpPr bwMode="auto">
          <a:xfrm>
            <a:off x="1295400" y="1295400"/>
            <a:ext cx="6464300" cy="1601788"/>
            <a:chOff x="960" y="480"/>
            <a:chExt cx="4072" cy="1009"/>
          </a:xfrm>
        </p:grpSpPr>
        <p:sp>
          <p:nvSpPr>
            <p:cNvPr id="23567" name="Rectangle 7"/>
            <p:cNvSpPr>
              <a:spLocks noChangeArrowheads="1"/>
            </p:cNvSpPr>
            <p:nvPr/>
          </p:nvSpPr>
          <p:spPr bwMode="auto">
            <a:xfrm>
              <a:off x="3866" y="877"/>
              <a:ext cx="1166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en-US" sz="2800" b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Departures</a:t>
              </a:r>
            </a:p>
          </p:txBody>
        </p:sp>
        <p:sp>
          <p:nvSpPr>
            <p:cNvPr id="23568" name="Rectangle 6"/>
            <p:cNvSpPr>
              <a:spLocks noChangeArrowheads="1"/>
            </p:cNvSpPr>
            <p:nvPr/>
          </p:nvSpPr>
          <p:spPr bwMode="auto">
            <a:xfrm>
              <a:off x="1004" y="894"/>
              <a:ext cx="825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en-US" sz="28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Arrivals</a:t>
              </a:r>
            </a:p>
          </p:txBody>
        </p:sp>
        <p:sp>
          <p:nvSpPr>
            <p:cNvPr id="23569" name="Line 4"/>
            <p:cNvSpPr>
              <a:spLocks noChangeShapeType="1"/>
            </p:cNvSpPr>
            <p:nvPr/>
          </p:nvSpPr>
          <p:spPr bwMode="auto">
            <a:xfrm>
              <a:off x="3790" y="892"/>
              <a:ext cx="122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570" name="Line 5"/>
            <p:cNvSpPr>
              <a:spLocks noChangeShapeType="1"/>
            </p:cNvSpPr>
            <p:nvPr/>
          </p:nvSpPr>
          <p:spPr bwMode="auto">
            <a:xfrm>
              <a:off x="960" y="910"/>
              <a:ext cx="981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571" name="Rectangle 27"/>
            <p:cNvSpPr>
              <a:spLocks noChangeArrowheads="1"/>
            </p:cNvSpPr>
            <p:nvPr/>
          </p:nvSpPr>
          <p:spPr bwMode="auto">
            <a:xfrm>
              <a:off x="1941" y="480"/>
              <a:ext cx="1925" cy="1008"/>
            </a:xfrm>
            <a:prstGeom prst="rect">
              <a:avLst/>
            </a:prstGeom>
            <a:solidFill>
              <a:srgbClr val="00FFFF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572" name="Text Box 30"/>
            <p:cNvSpPr txBox="1">
              <a:spLocks noChangeArrowheads="1"/>
            </p:cNvSpPr>
            <p:nvPr/>
          </p:nvSpPr>
          <p:spPr bwMode="auto">
            <a:xfrm>
              <a:off x="2296" y="1200"/>
              <a:ext cx="1392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2400" b="0" dirty="0">
                  <a:latin typeface="Gill Sans" charset="0"/>
                  <a:ea typeface="Gill Sans" charset="0"/>
                  <a:cs typeface="Gill Sans" charset="0"/>
                </a:rPr>
                <a:t>Queuing System</a:t>
              </a:r>
            </a:p>
          </p:txBody>
        </p:sp>
      </p:grpSp>
      <p:sp>
        <p:nvSpPr>
          <p:cNvPr id="2355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Gulim" panose="020B0600000101010101" pitchFamily="34" charset="-127"/>
              </a:rPr>
              <a:t>Introduction to Queuing Theory</a:t>
            </a:r>
          </a:p>
        </p:txBody>
      </p:sp>
      <p:sp>
        <p:nvSpPr>
          <p:cNvPr id="865290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52400" y="3276600"/>
            <a:ext cx="8839200" cy="328929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15000"/>
              </a:spcBef>
            </a:pPr>
            <a:r>
              <a:rPr lang="en-US" altLang="ko-KR" sz="2800" dirty="0" smtClean="0">
                <a:ea typeface="Gulim" panose="020B0600000101010101" pitchFamily="34" charset="-127"/>
              </a:rPr>
              <a:t>What about queuing time??</a:t>
            </a:r>
          </a:p>
          <a:p>
            <a:pPr lvl="1">
              <a:spcBef>
                <a:spcPct val="15000"/>
              </a:spcBef>
            </a:pPr>
            <a:r>
              <a:rPr lang="en-US" altLang="ko-KR" sz="2400" dirty="0" smtClean="0">
                <a:ea typeface="Gulim" panose="020B0600000101010101" pitchFamily="34" charset="-127"/>
              </a:rPr>
              <a:t>Let’s apply some queuing theory</a:t>
            </a:r>
          </a:p>
          <a:p>
            <a:pPr lvl="1">
              <a:spcBef>
                <a:spcPct val="15000"/>
              </a:spcBef>
            </a:pPr>
            <a:r>
              <a:rPr lang="en-US" altLang="ko-KR" sz="2400" dirty="0" smtClean="0">
                <a:ea typeface="Gulim" panose="020B0600000101010101" pitchFamily="34" charset="-127"/>
              </a:rPr>
              <a:t>Queuing Theory applies to long term, steady state behavior </a:t>
            </a:r>
            <a:r>
              <a:rPr lang="en-US" altLang="ko-KR" sz="2400" dirty="0" smtClean="0">
                <a:ea typeface="Gulim" panose="020B0600000101010101" pitchFamily="34" charset="-127"/>
                <a:sym typeface="Symbol" panose="05050102010706020507" pitchFamily="18" charset="2"/>
              </a:rPr>
              <a:t></a:t>
            </a:r>
            <a:r>
              <a:rPr lang="en-US" altLang="ko-KR" sz="2400" dirty="0" smtClean="0">
                <a:ea typeface="Gulim" panose="020B0600000101010101" pitchFamily="34" charset="-127"/>
              </a:rPr>
              <a:t> Arrival rate = Departure rate</a:t>
            </a:r>
          </a:p>
          <a:p>
            <a:pPr lvl="6">
              <a:spcBef>
                <a:spcPct val="15000"/>
              </a:spcBef>
            </a:pPr>
            <a:endParaRPr lang="en-US" altLang="ko-KR" dirty="0" smtClean="0">
              <a:ea typeface="Gulim" panose="020B0600000101010101" pitchFamily="34" charset="-127"/>
            </a:endParaRPr>
          </a:p>
          <a:p>
            <a:pPr>
              <a:spcBef>
                <a:spcPct val="15000"/>
              </a:spcBef>
            </a:pPr>
            <a:r>
              <a:rPr lang="en-US" altLang="ko-KR" sz="2800" dirty="0" smtClean="0">
                <a:ea typeface="Gulim" panose="020B0600000101010101" pitchFamily="34" charset="-127"/>
              </a:rPr>
              <a:t>Arrivals characterized by some probabilistic distribution</a:t>
            </a:r>
          </a:p>
          <a:p>
            <a:pPr lvl="5">
              <a:spcBef>
                <a:spcPct val="15000"/>
              </a:spcBef>
            </a:pPr>
            <a:endParaRPr lang="en-US" altLang="ko-KR" sz="2400" dirty="0" smtClean="0">
              <a:ea typeface="Gulim" panose="020B0600000101010101" pitchFamily="34" charset="-127"/>
            </a:endParaRPr>
          </a:p>
          <a:p>
            <a:pPr>
              <a:spcBef>
                <a:spcPct val="15000"/>
              </a:spcBef>
            </a:pPr>
            <a:r>
              <a:rPr lang="en-US" altLang="ko-KR" sz="2800" dirty="0" smtClean="0">
                <a:ea typeface="Gulim" panose="020B0600000101010101" pitchFamily="34" charset="-127"/>
              </a:rPr>
              <a:t>Departures characterized by some probabilistic distribution</a:t>
            </a:r>
          </a:p>
        </p:txBody>
      </p:sp>
      <p:grpSp>
        <p:nvGrpSpPr>
          <p:cNvPr id="865306" name="Group 26"/>
          <p:cNvGrpSpPr>
            <a:grpSpLocks/>
          </p:cNvGrpSpPr>
          <p:nvPr/>
        </p:nvGrpSpPr>
        <p:grpSpPr bwMode="auto">
          <a:xfrm>
            <a:off x="3079750" y="1441450"/>
            <a:ext cx="2697163" cy="1335691"/>
            <a:chOff x="3720" y="288"/>
            <a:chExt cx="2062" cy="1021"/>
          </a:xfrm>
        </p:grpSpPr>
        <p:sp>
          <p:nvSpPr>
            <p:cNvPr id="23558" name="AutoShape 15"/>
            <p:cNvSpPr>
              <a:spLocks noChangeArrowheads="1"/>
            </p:cNvSpPr>
            <p:nvPr/>
          </p:nvSpPr>
          <p:spPr bwMode="auto">
            <a:xfrm>
              <a:off x="5213" y="513"/>
              <a:ext cx="569" cy="373"/>
            </a:xfrm>
            <a:prstGeom prst="roundRect">
              <a:avLst>
                <a:gd name="adj" fmla="val 12495"/>
              </a:avLst>
            </a:prstGeom>
            <a:solidFill>
              <a:srgbClr val="FF66CC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559" name="Rectangle 17"/>
            <p:cNvSpPr>
              <a:spLocks noChangeArrowheads="1"/>
            </p:cNvSpPr>
            <p:nvPr/>
          </p:nvSpPr>
          <p:spPr bwMode="auto">
            <a:xfrm>
              <a:off x="3800" y="546"/>
              <a:ext cx="471" cy="307"/>
            </a:xfrm>
            <a:prstGeom prst="rect">
              <a:avLst/>
            </a:prstGeom>
            <a:solidFill>
              <a:srgbClr val="53FB25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560" name="Line 18"/>
            <p:cNvSpPr>
              <a:spLocks noChangeShapeType="1"/>
            </p:cNvSpPr>
            <p:nvPr/>
          </p:nvSpPr>
          <p:spPr bwMode="auto">
            <a:xfrm flipV="1">
              <a:off x="4182" y="538"/>
              <a:ext cx="0" cy="3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561" name="Line 19"/>
            <p:cNvSpPr>
              <a:spLocks noChangeShapeType="1"/>
            </p:cNvSpPr>
            <p:nvPr/>
          </p:nvSpPr>
          <p:spPr bwMode="auto">
            <a:xfrm flipV="1">
              <a:off x="4084" y="539"/>
              <a:ext cx="0" cy="3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562" name="Rectangle 20"/>
            <p:cNvSpPr>
              <a:spLocks noChangeArrowheads="1"/>
            </p:cNvSpPr>
            <p:nvPr/>
          </p:nvSpPr>
          <p:spPr bwMode="auto">
            <a:xfrm>
              <a:off x="3720" y="864"/>
              <a:ext cx="647" cy="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Queue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endParaRPr lang="en-US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563" name="Rectangle 22"/>
            <p:cNvSpPr>
              <a:spLocks noChangeArrowheads="1"/>
            </p:cNvSpPr>
            <p:nvPr/>
          </p:nvSpPr>
          <p:spPr bwMode="auto">
            <a:xfrm>
              <a:off x="4618" y="288"/>
              <a:ext cx="374" cy="822"/>
            </a:xfrm>
            <a:prstGeom prst="rect">
              <a:avLst/>
            </a:prstGeom>
            <a:solidFill>
              <a:srgbClr val="FF66C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en-US" sz="1800" b="0">
                  <a:latin typeface="Gill Sans" charset="0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23564" name="Line 23"/>
            <p:cNvSpPr>
              <a:spLocks noChangeShapeType="1"/>
            </p:cNvSpPr>
            <p:nvPr/>
          </p:nvSpPr>
          <p:spPr bwMode="auto">
            <a:xfrm>
              <a:off x="4288" y="700"/>
              <a:ext cx="3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565" name="Rectangle 24"/>
            <p:cNvSpPr>
              <a:spLocks noChangeArrowheads="1"/>
            </p:cNvSpPr>
            <p:nvPr/>
          </p:nvSpPr>
          <p:spPr bwMode="auto">
            <a:xfrm>
              <a:off x="5274" y="610"/>
              <a:ext cx="461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SzTx/>
              </a:pPr>
              <a:r>
                <a:rPr lang="en-US" altLang="en-US" sz="2000" b="0"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3566" name="Line 25"/>
            <p:cNvSpPr>
              <a:spLocks noChangeShapeType="1"/>
            </p:cNvSpPr>
            <p:nvPr/>
          </p:nvSpPr>
          <p:spPr bwMode="auto">
            <a:xfrm>
              <a:off x="4992" y="700"/>
              <a:ext cx="2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5135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865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5290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Little’s Law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376" y="2782051"/>
            <a:ext cx="9168224" cy="392354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In any </a:t>
            </a:r>
            <a:r>
              <a:rPr lang="en-US" sz="2800" i="1" dirty="0" smtClean="0">
                <a:solidFill>
                  <a:srgbClr val="FF0000"/>
                </a:solidFill>
              </a:rPr>
              <a:t>stable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system </a:t>
            </a:r>
          </a:p>
          <a:p>
            <a:pPr lvl="1"/>
            <a:r>
              <a:rPr lang="en-US" sz="2600" dirty="0" smtClean="0"/>
              <a:t>Average arrival rate = Average departure rate </a:t>
            </a:r>
          </a:p>
          <a:p>
            <a:r>
              <a:rPr lang="en-US" sz="2800" dirty="0"/>
              <a:t>T</a:t>
            </a:r>
            <a:r>
              <a:rPr lang="en-US" sz="2800" dirty="0" smtClean="0"/>
              <a:t>he average number of jobs/tasks in the system (</a:t>
            </a:r>
            <a:r>
              <a:rPr lang="en-US" sz="2800" i="1" dirty="0" smtClean="0"/>
              <a:t>N</a:t>
            </a:r>
            <a:r>
              <a:rPr lang="en-US" sz="2800" dirty="0" smtClean="0"/>
              <a:t>) is equal to arrival time / throughput (</a:t>
            </a:r>
            <a:r>
              <a:rPr lang="el-GR" sz="2800" dirty="0">
                <a:latin typeface="Times New Roman"/>
                <a:cs typeface="Times New Roman"/>
              </a:rPr>
              <a:t>λ</a:t>
            </a:r>
            <a:r>
              <a:rPr lang="en-US" sz="2800" dirty="0" smtClean="0"/>
              <a:t>) times the response time (</a:t>
            </a:r>
            <a:r>
              <a:rPr lang="en-US" sz="2800" i="1" dirty="0" smtClean="0"/>
              <a:t>L</a:t>
            </a:r>
            <a:r>
              <a:rPr lang="en-US" sz="2800" dirty="0" smtClean="0"/>
              <a:t>) </a:t>
            </a:r>
          </a:p>
          <a:p>
            <a:pPr lvl="1"/>
            <a:r>
              <a:rPr lang="en-US" i="1" dirty="0" smtClean="0"/>
              <a:t>N </a:t>
            </a:r>
            <a:r>
              <a:rPr lang="en-US" sz="2600" i="1" dirty="0" smtClean="0"/>
              <a:t>(jobs) </a:t>
            </a:r>
            <a:r>
              <a:rPr lang="en-US" i="1" dirty="0" smtClean="0"/>
              <a:t>= </a:t>
            </a:r>
            <a:r>
              <a:rPr lang="el-GR" dirty="0">
                <a:latin typeface="Times New Roman"/>
                <a:cs typeface="Times New Roman"/>
              </a:rPr>
              <a:t>λ</a:t>
            </a:r>
            <a:r>
              <a:rPr lang="en-US" i="1" dirty="0" smtClean="0"/>
              <a:t> </a:t>
            </a:r>
            <a:r>
              <a:rPr lang="en-US" sz="2600" i="1" dirty="0" smtClean="0"/>
              <a:t>(jobs/s) </a:t>
            </a:r>
            <a:r>
              <a:rPr lang="en-US" i="1" dirty="0" smtClean="0"/>
              <a:t>x L </a:t>
            </a:r>
            <a:r>
              <a:rPr lang="en-US" sz="2600" i="1" dirty="0" smtClean="0"/>
              <a:t>(s)</a:t>
            </a:r>
          </a:p>
          <a:p>
            <a:r>
              <a:rPr lang="en-US" sz="2800" dirty="0" smtClean="0"/>
              <a:t>Regardless of structure, bursts of requests, variation in service</a:t>
            </a:r>
          </a:p>
          <a:p>
            <a:pPr lvl="1"/>
            <a:r>
              <a:rPr lang="en-US" sz="2600" dirty="0"/>
              <a:t>I</a:t>
            </a:r>
            <a:r>
              <a:rPr lang="en-US" sz="2600" dirty="0" smtClean="0"/>
              <a:t>nstantaneous variations, but it washes out in the average</a:t>
            </a:r>
          </a:p>
          <a:p>
            <a:pPr lvl="1"/>
            <a:r>
              <a:rPr lang="en-US" sz="2600" dirty="0" smtClean="0"/>
              <a:t>Overall, requests match departures</a:t>
            </a:r>
            <a:endParaRPr lang="en-US" sz="26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503475" y="990600"/>
            <a:ext cx="6306299" cy="1777476"/>
            <a:chOff x="1605663" y="4773956"/>
            <a:chExt cx="6306299" cy="177747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847412" y="5422823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5649536" y="5379666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605663" y="5103632"/>
              <a:ext cx="12266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0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arrivals</a:t>
              </a:r>
              <a:endParaRPr lang="en-US" sz="28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45132" y="5103632"/>
              <a:ext cx="17668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0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departures</a:t>
              </a:r>
              <a:endParaRPr lang="en-US" sz="28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Cloud 10"/>
            <p:cNvSpPr/>
            <p:nvPr/>
          </p:nvSpPr>
          <p:spPr>
            <a:xfrm>
              <a:off x="3372204" y="4773956"/>
              <a:ext cx="2277332" cy="1211739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0" i="1" dirty="0" smtClean="0">
                  <a:latin typeface="Gill Sans" charset="0"/>
                  <a:ea typeface="Gill Sans" charset="0"/>
                  <a:cs typeface="Gill Sans" charset="0"/>
                </a:rPr>
                <a:t>N</a:t>
              </a:r>
              <a:endParaRPr lang="en-US" sz="4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2997788" y="5225366"/>
              <a:ext cx="160581" cy="351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2845388" y="5504128"/>
              <a:ext cx="4061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800" dirty="0">
                  <a:latin typeface="Times New Roman"/>
                  <a:cs typeface="Times New Roman"/>
                </a:rPr>
                <a:t>λ</a:t>
              </a:r>
              <a:endParaRPr lang="en-US" sz="28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372204" y="6312156"/>
              <a:ext cx="2248136" cy="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372204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628516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326475" y="6028212"/>
              <a:ext cx="333746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en-US" sz="2800" b="0" i="1" dirty="0" smtClean="0">
                  <a:latin typeface="Gill Sans" charset="0"/>
                  <a:ea typeface="Gill Sans" charset="0"/>
                  <a:cs typeface="Gill Sans" charset="0"/>
                </a:rPr>
                <a:t>L</a:t>
              </a:r>
              <a:endParaRPr lang="en-US" sz="28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27624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64"/>
          <p:cNvSpPr>
            <a:spLocks noChangeArrowheads="1"/>
          </p:cNvSpPr>
          <p:nvPr/>
        </p:nvSpPr>
        <p:spPr bwMode="auto">
          <a:xfrm>
            <a:off x="3429000" y="3124200"/>
            <a:ext cx="1524000" cy="152400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Example</a:t>
            </a: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1400175" cy="787400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el-GR" sz="2400" dirty="0">
                <a:latin typeface="Times New Roman"/>
                <a:cs typeface="Times New Roman"/>
              </a:rPr>
              <a:t>λ</a:t>
            </a:r>
            <a:r>
              <a:rPr lang="en-US" sz="2400" dirty="0">
                <a:latin typeface="Times New Roman"/>
                <a:cs typeface="Times New Roman"/>
              </a:rPr>
              <a:t> = 1</a:t>
            </a:r>
          </a:p>
          <a:p>
            <a:pPr marL="0" indent="0" eaLnBrk="1" hangingPunct="1">
              <a:buNone/>
            </a:pPr>
            <a:r>
              <a:rPr lang="en-US" dirty="0" smtClean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= 5</a:t>
            </a:r>
            <a:endParaRPr lang="el-GR" sz="2400" dirty="0">
              <a:latin typeface="Times New Roman"/>
              <a:cs typeface="Times New Roman"/>
            </a:endParaRPr>
          </a:p>
        </p:txBody>
      </p:sp>
      <p:sp>
        <p:nvSpPr>
          <p:cNvPr id="58374" name="Line 4"/>
          <p:cNvSpPr>
            <a:spLocks noChangeShapeType="1"/>
          </p:cNvSpPr>
          <p:nvPr/>
        </p:nvSpPr>
        <p:spPr bwMode="auto">
          <a:xfrm>
            <a:off x="1600200" y="4806950"/>
            <a:ext cx="701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75" name="Line 5"/>
          <p:cNvSpPr>
            <a:spLocks noChangeShapeType="1"/>
          </p:cNvSpPr>
          <p:nvPr/>
        </p:nvSpPr>
        <p:spPr bwMode="auto">
          <a:xfrm>
            <a:off x="16002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76" name="Line 6"/>
          <p:cNvSpPr>
            <a:spLocks noChangeShapeType="1"/>
          </p:cNvSpPr>
          <p:nvPr/>
        </p:nvSpPr>
        <p:spPr bwMode="auto">
          <a:xfrm>
            <a:off x="19050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77" name="Line 7"/>
          <p:cNvSpPr>
            <a:spLocks noChangeShapeType="1"/>
          </p:cNvSpPr>
          <p:nvPr/>
        </p:nvSpPr>
        <p:spPr bwMode="auto">
          <a:xfrm>
            <a:off x="22098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78" name="Line 8"/>
          <p:cNvSpPr>
            <a:spLocks noChangeShapeType="1"/>
          </p:cNvSpPr>
          <p:nvPr/>
        </p:nvSpPr>
        <p:spPr bwMode="auto">
          <a:xfrm>
            <a:off x="25146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79" name="Line 9"/>
          <p:cNvSpPr>
            <a:spLocks noChangeShapeType="1"/>
          </p:cNvSpPr>
          <p:nvPr/>
        </p:nvSpPr>
        <p:spPr bwMode="auto">
          <a:xfrm>
            <a:off x="28194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80" name="Line 10"/>
          <p:cNvSpPr>
            <a:spLocks noChangeShapeType="1"/>
          </p:cNvSpPr>
          <p:nvPr/>
        </p:nvSpPr>
        <p:spPr bwMode="auto">
          <a:xfrm>
            <a:off x="31242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81" name="Line 11"/>
          <p:cNvSpPr>
            <a:spLocks noChangeShapeType="1"/>
          </p:cNvSpPr>
          <p:nvPr/>
        </p:nvSpPr>
        <p:spPr bwMode="auto">
          <a:xfrm>
            <a:off x="34290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82" name="Line 12"/>
          <p:cNvSpPr>
            <a:spLocks noChangeShapeType="1"/>
          </p:cNvSpPr>
          <p:nvPr/>
        </p:nvSpPr>
        <p:spPr bwMode="auto">
          <a:xfrm>
            <a:off x="37338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83" name="Line 13"/>
          <p:cNvSpPr>
            <a:spLocks noChangeShapeType="1"/>
          </p:cNvSpPr>
          <p:nvPr/>
        </p:nvSpPr>
        <p:spPr bwMode="auto">
          <a:xfrm>
            <a:off x="40386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84" name="Line 14"/>
          <p:cNvSpPr>
            <a:spLocks noChangeShapeType="1"/>
          </p:cNvSpPr>
          <p:nvPr/>
        </p:nvSpPr>
        <p:spPr bwMode="auto">
          <a:xfrm>
            <a:off x="43434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85" name="Line 15"/>
          <p:cNvSpPr>
            <a:spLocks noChangeShapeType="1"/>
          </p:cNvSpPr>
          <p:nvPr/>
        </p:nvSpPr>
        <p:spPr bwMode="auto">
          <a:xfrm>
            <a:off x="46482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86" name="Line 16"/>
          <p:cNvSpPr>
            <a:spLocks noChangeShapeType="1"/>
          </p:cNvSpPr>
          <p:nvPr/>
        </p:nvSpPr>
        <p:spPr bwMode="auto">
          <a:xfrm>
            <a:off x="49530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87" name="Line 17"/>
          <p:cNvSpPr>
            <a:spLocks noChangeShapeType="1"/>
          </p:cNvSpPr>
          <p:nvPr/>
        </p:nvSpPr>
        <p:spPr bwMode="auto">
          <a:xfrm>
            <a:off x="52578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88" name="Line 18"/>
          <p:cNvSpPr>
            <a:spLocks noChangeShapeType="1"/>
          </p:cNvSpPr>
          <p:nvPr/>
        </p:nvSpPr>
        <p:spPr bwMode="auto">
          <a:xfrm>
            <a:off x="55626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89" name="Line 19"/>
          <p:cNvSpPr>
            <a:spLocks noChangeShapeType="1"/>
          </p:cNvSpPr>
          <p:nvPr/>
        </p:nvSpPr>
        <p:spPr bwMode="auto">
          <a:xfrm>
            <a:off x="58674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90" name="Line 20"/>
          <p:cNvSpPr>
            <a:spLocks noChangeShapeType="1"/>
          </p:cNvSpPr>
          <p:nvPr/>
        </p:nvSpPr>
        <p:spPr bwMode="auto">
          <a:xfrm>
            <a:off x="61722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91" name="Line 21"/>
          <p:cNvSpPr>
            <a:spLocks noChangeShapeType="1"/>
          </p:cNvSpPr>
          <p:nvPr/>
        </p:nvSpPr>
        <p:spPr bwMode="auto">
          <a:xfrm>
            <a:off x="6477000" y="473075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392" name="Rectangle 22"/>
          <p:cNvSpPr>
            <a:spLocks noChangeArrowheads="1"/>
          </p:cNvSpPr>
          <p:nvPr/>
        </p:nvSpPr>
        <p:spPr bwMode="auto">
          <a:xfrm>
            <a:off x="1600200" y="4502150"/>
            <a:ext cx="1524000" cy="152400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93" name="Rectangle 23"/>
          <p:cNvSpPr>
            <a:spLocks noChangeArrowheads="1"/>
          </p:cNvSpPr>
          <p:nvPr/>
        </p:nvSpPr>
        <p:spPr bwMode="auto">
          <a:xfrm>
            <a:off x="1905000" y="4273550"/>
            <a:ext cx="1524000" cy="152400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94" name="Rectangle 24"/>
          <p:cNvSpPr>
            <a:spLocks noChangeArrowheads="1"/>
          </p:cNvSpPr>
          <p:nvPr/>
        </p:nvSpPr>
        <p:spPr bwMode="auto">
          <a:xfrm>
            <a:off x="2209800" y="4044950"/>
            <a:ext cx="1524000" cy="152400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95" name="Rectangle 25"/>
          <p:cNvSpPr>
            <a:spLocks noChangeArrowheads="1"/>
          </p:cNvSpPr>
          <p:nvPr/>
        </p:nvSpPr>
        <p:spPr bwMode="auto">
          <a:xfrm>
            <a:off x="2514600" y="3816350"/>
            <a:ext cx="1524000" cy="152400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96" name="Rectangle 26"/>
          <p:cNvSpPr>
            <a:spLocks noChangeArrowheads="1"/>
          </p:cNvSpPr>
          <p:nvPr/>
        </p:nvSpPr>
        <p:spPr bwMode="auto">
          <a:xfrm>
            <a:off x="2819400" y="3587750"/>
            <a:ext cx="1524000" cy="152400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97" name="Rectangle 27"/>
          <p:cNvSpPr>
            <a:spLocks noChangeArrowheads="1"/>
          </p:cNvSpPr>
          <p:nvPr/>
        </p:nvSpPr>
        <p:spPr bwMode="auto">
          <a:xfrm>
            <a:off x="3124200" y="3359150"/>
            <a:ext cx="1524000" cy="152400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98" name="Rectangle 29"/>
          <p:cNvSpPr>
            <a:spLocks noChangeArrowheads="1"/>
          </p:cNvSpPr>
          <p:nvPr/>
        </p:nvSpPr>
        <p:spPr bwMode="auto">
          <a:xfrm>
            <a:off x="3733800" y="2901950"/>
            <a:ext cx="1524000" cy="152400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399" name="Rectangle 30"/>
          <p:cNvSpPr>
            <a:spLocks noChangeArrowheads="1"/>
          </p:cNvSpPr>
          <p:nvPr/>
        </p:nvSpPr>
        <p:spPr bwMode="auto">
          <a:xfrm>
            <a:off x="4038600" y="2673350"/>
            <a:ext cx="1524000" cy="152400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400" name="Rectangle 31"/>
          <p:cNvSpPr>
            <a:spLocks noChangeArrowheads="1"/>
          </p:cNvSpPr>
          <p:nvPr/>
        </p:nvSpPr>
        <p:spPr bwMode="auto">
          <a:xfrm>
            <a:off x="4343400" y="2444750"/>
            <a:ext cx="1524000" cy="152400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401" name="Rectangle 32"/>
          <p:cNvSpPr>
            <a:spLocks noChangeArrowheads="1"/>
          </p:cNvSpPr>
          <p:nvPr/>
        </p:nvSpPr>
        <p:spPr bwMode="auto">
          <a:xfrm>
            <a:off x="4648200" y="2216150"/>
            <a:ext cx="1524000" cy="152400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402" name="Rectangle 33"/>
          <p:cNvSpPr>
            <a:spLocks noChangeArrowheads="1"/>
          </p:cNvSpPr>
          <p:nvPr/>
        </p:nvSpPr>
        <p:spPr bwMode="auto">
          <a:xfrm>
            <a:off x="4953000" y="1987550"/>
            <a:ext cx="1524000" cy="152400"/>
          </a:xfrm>
          <a:prstGeom prst="rect">
            <a:avLst/>
          </a:prstGeom>
          <a:solidFill>
            <a:srgbClr val="33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8403" name="Text Box 34"/>
          <p:cNvSpPr txBox="1">
            <a:spLocks noChangeArrowheads="1"/>
          </p:cNvSpPr>
          <p:nvPr/>
        </p:nvSpPr>
        <p:spPr bwMode="auto">
          <a:xfrm>
            <a:off x="1431925" y="4906963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0</a:t>
            </a:r>
          </a:p>
        </p:txBody>
      </p:sp>
      <p:sp>
        <p:nvSpPr>
          <p:cNvPr id="58404" name="Text Box 35"/>
          <p:cNvSpPr txBox="1">
            <a:spLocks noChangeArrowheads="1"/>
          </p:cNvSpPr>
          <p:nvPr/>
        </p:nvSpPr>
        <p:spPr bwMode="auto">
          <a:xfrm>
            <a:off x="1752600" y="492125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1</a:t>
            </a:r>
          </a:p>
        </p:txBody>
      </p:sp>
      <p:sp>
        <p:nvSpPr>
          <p:cNvPr id="58405" name="Text Box 36"/>
          <p:cNvSpPr txBox="1">
            <a:spLocks noChangeArrowheads="1"/>
          </p:cNvSpPr>
          <p:nvPr/>
        </p:nvSpPr>
        <p:spPr bwMode="auto">
          <a:xfrm>
            <a:off x="2057400" y="492125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2</a:t>
            </a:r>
          </a:p>
        </p:txBody>
      </p:sp>
      <p:sp>
        <p:nvSpPr>
          <p:cNvPr id="58406" name="Text Box 37"/>
          <p:cNvSpPr txBox="1">
            <a:spLocks noChangeArrowheads="1"/>
          </p:cNvSpPr>
          <p:nvPr/>
        </p:nvSpPr>
        <p:spPr bwMode="auto">
          <a:xfrm>
            <a:off x="2362200" y="492125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3</a:t>
            </a:r>
          </a:p>
        </p:txBody>
      </p:sp>
      <p:sp>
        <p:nvSpPr>
          <p:cNvPr id="58407" name="Text Box 38"/>
          <p:cNvSpPr txBox="1">
            <a:spLocks noChangeArrowheads="1"/>
          </p:cNvSpPr>
          <p:nvPr/>
        </p:nvSpPr>
        <p:spPr bwMode="auto">
          <a:xfrm>
            <a:off x="2667000" y="492125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4</a:t>
            </a:r>
          </a:p>
        </p:txBody>
      </p:sp>
      <p:sp>
        <p:nvSpPr>
          <p:cNvPr id="58408" name="Text Box 39"/>
          <p:cNvSpPr txBox="1">
            <a:spLocks noChangeArrowheads="1"/>
          </p:cNvSpPr>
          <p:nvPr/>
        </p:nvSpPr>
        <p:spPr bwMode="auto">
          <a:xfrm>
            <a:off x="2965450" y="492125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5</a:t>
            </a:r>
          </a:p>
        </p:txBody>
      </p:sp>
      <p:sp>
        <p:nvSpPr>
          <p:cNvPr id="58409" name="Text Box 40"/>
          <p:cNvSpPr txBox="1">
            <a:spLocks noChangeArrowheads="1"/>
          </p:cNvSpPr>
          <p:nvPr/>
        </p:nvSpPr>
        <p:spPr bwMode="auto">
          <a:xfrm>
            <a:off x="3270250" y="492125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6</a:t>
            </a:r>
          </a:p>
        </p:txBody>
      </p:sp>
      <p:sp>
        <p:nvSpPr>
          <p:cNvPr id="58410" name="Text Box 41"/>
          <p:cNvSpPr txBox="1">
            <a:spLocks noChangeArrowheads="1"/>
          </p:cNvSpPr>
          <p:nvPr/>
        </p:nvSpPr>
        <p:spPr bwMode="auto">
          <a:xfrm>
            <a:off x="3575050" y="492125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7</a:t>
            </a:r>
          </a:p>
        </p:txBody>
      </p:sp>
      <p:sp>
        <p:nvSpPr>
          <p:cNvPr id="58411" name="Text Box 42"/>
          <p:cNvSpPr txBox="1">
            <a:spLocks noChangeArrowheads="1"/>
          </p:cNvSpPr>
          <p:nvPr/>
        </p:nvSpPr>
        <p:spPr bwMode="auto">
          <a:xfrm>
            <a:off x="3879850" y="492125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8</a:t>
            </a:r>
          </a:p>
        </p:txBody>
      </p:sp>
      <p:sp>
        <p:nvSpPr>
          <p:cNvPr id="58412" name="Text Box 43"/>
          <p:cNvSpPr txBox="1">
            <a:spLocks noChangeArrowheads="1"/>
          </p:cNvSpPr>
          <p:nvPr/>
        </p:nvSpPr>
        <p:spPr bwMode="auto">
          <a:xfrm>
            <a:off x="6318250" y="4921250"/>
            <a:ext cx="409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16</a:t>
            </a:r>
          </a:p>
        </p:txBody>
      </p:sp>
      <p:sp>
        <p:nvSpPr>
          <p:cNvPr id="58413" name="Text Box 44"/>
          <p:cNvSpPr txBox="1">
            <a:spLocks noChangeArrowheads="1"/>
          </p:cNvSpPr>
          <p:nvPr/>
        </p:nvSpPr>
        <p:spPr bwMode="auto">
          <a:xfrm>
            <a:off x="4191000" y="4921250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9</a:t>
            </a:r>
          </a:p>
        </p:txBody>
      </p:sp>
      <p:sp>
        <p:nvSpPr>
          <p:cNvPr id="58414" name="Text Box 45"/>
          <p:cNvSpPr txBox="1">
            <a:spLocks noChangeArrowheads="1"/>
          </p:cNvSpPr>
          <p:nvPr/>
        </p:nvSpPr>
        <p:spPr bwMode="auto">
          <a:xfrm>
            <a:off x="4495800" y="4921250"/>
            <a:ext cx="409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10</a:t>
            </a:r>
          </a:p>
        </p:txBody>
      </p:sp>
      <p:sp>
        <p:nvSpPr>
          <p:cNvPr id="58415" name="Text Box 46"/>
          <p:cNvSpPr txBox="1">
            <a:spLocks noChangeArrowheads="1"/>
          </p:cNvSpPr>
          <p:nvPr/>
        </p:nvSpPr>
        <p:spPr bwMode="auto">
          <a:xfrm>
            <a:off x="4800600" y="4921250"/>
            <a:ext cx="409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11</a:t>
            </a:r>
          </a:p>
        </p:txBody>
      </p:sp>
      <p:sp>
        <p:nvSpPr>
          <p:cNvPr id="58416" name="Text Box 47"/>
          <p:cNvSpPr txBox="1">
            <a:spLocks noChangeArrowheads="1"/>
          </p:cNvSpPr>
          <p:nvPr/>
        </p:nvSpPr>
        <p:spPr bwMode="auto">
          <a:xfrm>
            <a:off x="5099050" y="4921250"/>
            <a:ext cx="409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12</a:t>
            </a:r>
          </a:p>
        </p:txBody>
      </p:sp>
      <p:sp>
        <p:nvSpPr>
          <p:cNvPr id="58417" name="Text Box 48"/>
          <p:cNvSpPr txBox="1">
            <a:spLocks noChangeArrowheads="1"/>
          </p:cNvSpPr>
          <p:nvPr/>
        </p:nvSpPr>
        <p:spPr bwMode="auto">
          <a:xfrm>
            <a:off x="5403850" y="4921250"/>
            <a:ext cx="409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13</a:t>
            </a:r>
          </a:p>
        </p:txBody>
      </p:sp>
      <p:sp>
        <p:nvSpPr>
          <p:cNvPr id="58418" name="Text Box 49"/>
          <p:cNvSpPr txBox="1">
            <a:spLocks noChangeArrowheads="1"/>
          </p:cNvSpPr>
          <p:nvPr/>
        </p:nvSpPr>
        <p:spPr bwMode="auto">
          <a:xfrm>
            <a:off x="5708650" y="4921250"/>
            <a:ext cx="409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14</a:t>
            </a:r>
          </a:p>
        </p:txBody>
      </p:sp>
      <p:sp>
        <p:nvSpPr>
          <p:cNvPr id="58419" name="Text Box 50"/>
          <p:cNvSpPr txBox="1">
            <a:spLocks noChangeArrowheads="1"/>
          </p:cNvSpPr>
          <p:nvPr/>
        </p:nvSpPr>
        <p:spPr bwMode="auto">
          <a:xfrm>
            <a:off x="6013450" y="4921250"/>
            <a:ext cx="409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600" b="0"/>
              <a:t>15</a:t>
            </a:r>
          </a:p>
        </p:txBody>
      </p:sp>
      <p:sp>
        <p:nvSpPr>
          <p:cNvPr id="58420" name="Text Box 51"/>
          <p:cNvSpPr txBox="1">
            <a:spLocks noChangeArrowheads="1"/>
          </p:cNvSpPr>
          <p:nvPr/>
        </p:nvSpPr>
        <p:spPr bwMode="auto">
          <a:xfrm>
            <a:off x="7832725" y="4843463"/>
            <a:ext cx="615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/>
              <a:t>time</a:t>
            </a:r>
          </a:p>
        </p:txBody>
      </p:sp>
      <p:sp>
        <p:nvSpPr>
          <p:cNvPr id="1201204" name="Line 52"/>
          <p:cNvSpPr>
            <a:spLocks noChangeShapeType="1"/>
          </p:cNvSpPr>
          <p:nvPr/>
        </p:nvSpPr>
        <p:spPr bwMode="auto">
          <a:xfrm>
            <a:off x="4267200" y="1752600"/>
            <a:ext cx="0" cy="30480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422" name="Line 53"/>
          <p:cNvSpPr>
            <a:spLocks noChangeShapeType="1"/>
          </p:cNvSpPr>
          <p:nvPr/>
        </p:nvSpPr>
        <p:spPr bwMode="auto">
          <a:xfrm>
            <a:off x="1219200" y="4419600"/>
            <a:ext cx="3810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423" name="Line 54"/>
          <p:cNvSpPr>
            <a:spLocks noChangeShapeType="1"/>
          </p:cNvSpPr>
          <p:nvPr/>
        </p:nvSpPr>
        <p:spPr bwMode="auto">
          <a:xfrm flipV="1">
            <a:off x="1219200" y="4343400"/>
            <a:ext cx="6096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424" name="Line 55"/>
          <p:cNvSpPr>
            <a:spLocks noChangeShapeType="1"/>
          </p:cNvSpPr>
          <p:nvPr/>
        </p:nvSpPr>
        <p:spPr bwMode="auto">
          <a:xfrm flipV="1">
            <a:off x="1219200" y="4114800"/>
            <a:ext cx="9906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425" name="Text Box 56"/>
          <p:cNvSpPr txBox="1">
            <a:spLocks noChangeArrowheads="1"/>
          </p:cNvSpPr>
          <p:nvPr/>
        </p:nvSpPr>
        <p:spPr bwMode="auto">
          <a:xfrm>
            <a:off x="457200" y="4227513"/>
            <a:ext cx="6722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 dirty="0" smtClean="0"/>
              <a:t>Jobs</a:t>
            </a:r>
            <a:endParaRPr lang="en-US" sz="1800" b="0" dirty="0"/>
          </a:p>
        </p:txBody>
      </p:sp>
      <p:sp>
        <p:nvSpPr>
          <p:cNvPr id="58426" name="AutoShape 59"/>
          <p:cNvSpPr>
            <a:spLocks/>
          </p:cNvSpPr>
          <p:nvPr/>
        </p:nvSpPr>
        <p:spPr bwMode="auto">
          <a:xfrm rot="5400000">
            <a:off x="5600700" y="1028700"/>
            <a:ext cx="228600" cy="1524000"/>
          </a:xfrm>
          <a:prstGeom prst="leftBrace">
            <a:avLst>
              <a:gd name="adj1" fmla="val 55556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58427" name="Text Box 60"/>
          <p:cNvSpPr txBox="1">
            <a:spLocks noChangeArrowheads="1"/>
          </p:cNvSpPr>
          <p:nvPr/>
        </p:nvSpPr>
        <p:spPr bwMode="auto">
          <a:xfrm>
            <a:off x="5368925" y="1343025"/>
            <a:ext cx="731020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 smtClean="0">
                <a:latin typeface="Times New Roman"/>
                <a:cs typeface="Times New Roman"/>
              </a:rPr>
              <a:t>L </a:t>
            </a:r>
            <a:r>
              <a:rPr lang="en-US" b="0" dirty="0">
                <a:latin typeface="Times New Roman"/>
                <a:cs typeface="Times New Roman"/>
              </a:rPr>
              <a:t>= 5</a:t>
            </a:r>
          </a:p>
        </p:txBody>
      </p:sp>
      <p:sp>
        <p:nvSpPr>
          <p:cNvPr id="1201214" name="Text Box 62"/>
          <p:cNvSpPr txBox="1">
            <a:spLocks noChangeArrowheads="1"/>
          </p:cNvSpPr>
          <p:nvPr/>
        </p:nvSpPr>
        <p:spPr bwMode="auto">
          <a:xfrm>
            <a:off x="4895850" y="2971800"/>
            <a:ext cx="1290819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>
                <a:latin typeface="Times New Roman"/>
                <a:cs typeface="Times New Roman"/>
              </a:rPr>
              <a:t>N = 5 </a:t>
            </a:r>
            <a:r>
              <a:rPr lang="en-US" b="0" dirty="0" smtClean="0">
                <a:latin typeface="Times New Roman"/>
                <a:cs typeface="Times New Roman"/>
              </a:rPr>
              <a:t>jobs</a:t>
            </a:r>
            <a:endParaRPr lang="en-US" b="0" dirty="0">
              <a:latin typeface="Times New Roman"/>
              <a:cs typeface="Times New Roman"/>
            </a:endParaRPr>
          </a:p>
        </p:txBody>
      </p:sp>
      <p:sp>
        <p:nvSpPr>
          <p:cNvPr id="1201215" name="Rectangle 63"/>
          <p:cNvSpPr>
            <a:spLocks noChangeArrowheads="1"/>
          </p:cNvSpPr>
          <p:nvPr/>
        </p:nvSpPr>
        <p:spPr bwMode="auto">
          <a:xfrm>
            <a:off x="914400" y="5334000"/>
            <a:ext cx="7772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9" tIns="44446" rIns="90479" bIns="44446"/>
          <a:lstStyle/>
          <a:p>
            <a:pPr algn="l"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sz="2800" b="0" dirty="0">
                <a:solidFill>
                  <a:srgbClr val="FF0000"/>
                </a:solidFill>
                <a:latin typeface="Gill Sans Light"/>
                <a:cs typeface="Gill Sans Light"/>
              </a:rPr>
              <a:t>A:</a:t>
            </a:r>
            <a:r>
              <a:rPr lang="en-US" sz="2800" b="0" dirty="0">
                <a:latin typeface="Gill Sans Light"/>
                <a:cs typeface="Gill Sans Light"/>
              </a:rPr>
              <a:t> </a:t>
            </a:r>
            <a:r>
              <a:rPr lang="en-US" sz="2800" b="0" dirty="0">
                <a:latin typeface="Times New Roman"/>
                <a:cs typeface="Times New Roman"/>
              </a:rPr>
              <a:t>N = </a:t>
            </a:r>
            <a:r>
              <a:rPr lang="el-GR" sz="2800" b="0" dirty="0">
                <a:latin typeface="Times New Roman"/>
                <a:cs typeface="Times New Roman"/>
              </a:rPr>
              <a:t>λ</a:t>
            </a:r>
            <a:r>
              <a:rPr lang="en-US" sz="2800" b="0" dirty="0">
                <a:latin typeface="Times New Roman"/>
                <a:ea typeface="Arial" charset="0"/>
                <a:cs typeface="Times New Roman"/>
              </a:rPr>
              <a:t> x L</a:t>
            </a:r>
            <a:endParaRPr lang="en-US" sz="2800" b="0" dirty="0" smtClean="0">
              <a:latin typeface="Times New Roman"/>
              <a:ea typeface="Arial" charset="0"/>
              <a:cs typeface="Times New Roman"/>
            </a:endParaRPr>
          </a:p>
          <a:p>
            <a:pPr marL="342900" indent="-342900" algn="l">
              <a:spcBef>
                <a:spcPct val="20000"/>
              </a:spcBef>
              <a:buClr>
                <a:schemeClr val="tx2"/>
              </a:buClr>
              <a:buSzPct val="70000"/>
              <a:buFont typeface="Arial"/>
              <a:buChar char="•"/>
            </a:pPr>
            <a:r>
              <a:rPr lang="en-US" sz="2400" b="0" dirty="0" smtClean="0">
                <a:latin typeface="Gill Sans Light"/>
                <a:cs typeface="Gill Sans Light"/>
              </a:rPr>
              <a:t>E.g</a:t>
            </a:r>
            <a:r>
              <a:rPr lang="en-US" sz="2400" b="0" dirty="0">
                <a:latin typeface="Gill Sans Light"/>
                <a:cs typeface="Gill Sans Light"/>
              </a:rPr>
              <a:t>.,</a:t>
            </a:r>
            <a:r>
              <a:rPr lang="en-US" sz="2400" b="0" dirty="0"/>
              <a:t> </a:t>
            </a:r>
            <a:r>
              <a:rPr lang="en-US" sz="2400" b="0" dirty="0">
                <a:latin typeface="Times New Roman"/>
                <a:cs typeface="Times New Roman"/>
              </a:rPr>
              <a:t>N = </a:t>
            </a:r>
            <a:r>
              <a:rPr lang="el-GR" sz="2400" b="0" dirty="0">
                <a:latin typeface="Times New Roman"/>
                <a:cs typeface="Times New Roman"/>
              </a:rPr>
              <a:t>λ</a:t>
            </a:r>
            <a:r>
              <a:rPr lang="en-US" sz="2400" b="0" dirty="0">
                <a:latin typeface="Times New Roman"/>
                <a:cs typeface="Times New Roman"/>
              </a:rPr>
              <a:t> x </a:t>
            </a:r>
            <a:r>
              <a:rPr lang="en-US" sz="2400" b="0" dirty="0" smtClean="0">
                <a:latin typeface="Times New Roman"/>
                <a:cs typeface="Times New Roman"/>
              </a:rPr>
              <a:t>L </a:t>
            </a:r>
            <a:r>
              <a:rPr lang="en-US" sz="2400" b="0" dirty="0">
                <a:latin typeface="Times New Roman"/>
                <a:cs typeface="Times New Roman"/>
              </a:rPr>
              <a:t>= 5</a:t>
            </a:r>
            <a:r>
              <a:rPr lang="en-US" sz="2800" b="0" dirty="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201213" name="AutoShape 61"/>
          <p:cNvSpPr>
            <a:spLocks/>
          </p:cNvSpPr>
          <p:nvPr/>
        </p:nvSpPr>
        <p:spPr bwMode="auto">
          <a:xfrm>
            <a:off x="4362450" y="2667000"/>
            <a:ext cx="304800" cy="1066800"/>
          </a:xfrm>
          <a:prstGeom prst="rightBrace">
            <a:avLst>
              <a:gd name="adj1" fmla="val 2916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 anchor="ctr"/>
          <a:lstStyle/>
          <a:p>
            <a:pPr algn="ctr" eaLnBrk="0" hangingPunct="0"/>
            <a:endParaRPr lang="en-US" sz="1600" b="0"/>
          </a:p>
        </p:txBody>
      </p:sp>
    </p:spTree>
    <p:extLst>
      <p:ext uri="{BB962C8B-B14F-4D97-AF65-F5344CB8AC3E}">
        <p14:creationId xmlns:p14="http://schemas.microsoft.com/office/powerpoint/2010/main" val="10627826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1204" grpId="0" animBg="1"/>
      <p:bldP spid="1201214" grpId="0"/>
      <p:bldP spid="1201215" grpId="0"/>
      <p:bldP spid="12012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Little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s Theorem: Proof Sketch</a:t>
            </a:r>
          </a:p>
        </p:txBody>
      </p:sp>
      <p:sp>
        <p:nvSpPr>
          <p:cNvPr id="62468" name="Line 3"/>
          <p:cNvSpPr>
            <a:spLocks noChangeShapeType="1"/>
          </p:cNvSpPr>
          <p:nvPr/>
        </p:nvSpPr>
        <p:spPr bwMode="auto">
          <a:xfrm flipV="1">
            <a:off x="762000" y="1943100"/>
            <a:ext cx="0" cy="3352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69" name="Line 4"/>
          <p:cNvSpPr>
            <a:spLocks noChangeShapeType="1"/>
          </p:cNvSpPr>
          <p:nvPr/>
        </p:nvSpPr>
        <p:spPr bwMode="auto">
          <a:xfrm>
            <a:off x="762000" y="5257800"/>
            <a:ext cx="739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82" name="Text Box 37"/>
          <p:cNvSpPr txBox="1">
            <a:spLocks noChangeArrowheads="1"/>
          </p:cNvSpPr>
          <p:nvPr/>
        </p:nvSpPr>
        <p:spPr bwMode="auto">
          <a:xfrm>
            <a:off x="7616825" y="4876800"/>
            <a:ext cx="684183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>
                <a:latin typeface="Times New Roman"/>
                <a:cs typeface="Times New Roman"/>
              </a:rPr>
              <a:t>time</a:t>
            </a:r>
          </a:p>
        </p:txBody>
      </p:sp>
      <p:sp>
        <p:nvSpPr>
          <p:cNvPr id="62485" name="Freeform 44"/>
          <p:cNvSpPr>
            <a:spLocks/>
          </p:cNvSpPr>
          <p:nvPr/>
        </p:nvSpPr>
        <p:spPr bwMode="auto">
          <a:xfrm>
            <a:off x="2209800" y="2514600"/>
            <a:ext cx="5334000" cy="2743200"/>
          </a:xfrm>
          <a:custGeom>
            <a:avLst/>
            <a:gdLst>
              <a:gd name="T0" fmla="*/ 0 w 3360"/>
              <a:gd name="T1" fmla="*/ 1728 h 1728"/>
              <a:gd name="T2" fmla="*/ 0 w 3360"/>
              <a:gd name="T3" fmla="*/ 1584 h 1728"/>
              <a:gd name="T4" fmla="*/ 384 w 3360"/>
              <a:gd name="T5" fmla="*/ 1584 h 1728"/>
              <a:gd name="T6" fmla="*/ 384 w 3360"/>
              <a:gd name="T7" fmla="*/ 1440 h 1728"/>
              <a:gd name="T8" fmla="*/ 960 w 3360"/>
              <a:gd name="T9" fmla="*/ 1440 h 1728"/>
              <a:gd name="T10" fmla="*/ 960 w 3360"/>
              <a:gd name="T11" fmla="*/ 1296 h 1728"/>
              <a:gd name="T12" fmla="*/ 1200 w 3360"/>
              <a:gd name="T13" fmla="*/ 1296 h 1728"/>
              <a:gd name="T14" fmla="*/ 1200 w 3360"/>
              <a:gd name="T15" fmla="*/ 1152 h 1728"/>
              <a:gd name="T16" fmla="*/ 1536 w 3360"/>
              <a:gd name="T17" fmla="*/ 1152 h 1728"/>
              <a:gd name="T18" fmla="*/ 1536 w 3360"/>
              <a:gd name="T19" fmla="*/ 1008 h 1728"/>
              <a:gd name="T20" fmla="*/ 1776 w 3360"/>
              <a:gd name="T21" fmla="*/ 1008 h 1728"/>
              <a:gd name="T22" fmla="*/ 1776 w 3360"/>
              <a:gd name="T23" fmla="*/ 864 h 1728"/>
              <a:gd name="T24" fmla="*/ 2112 w 3360"/>
              <a:gd name="T25" fmla="*/ 864 h 1728"/>
              <a:gd name="T26" fmla="*/ 2112 w 3360"/>
              <a:gd name="T27" fmla="*/ 720 h 1728"/>
              <a:gd name="T28" fmla="*/ 2448 w 3360"/>
              <a:gd name="T29" fmla="*/ 720 h 1728"/>
              <a:gd name="T30" fmla="*/ 2448 w 3360"/>
              <a:gd name="T31" fmla="*/ 576 h 1728"/>
              <a:gd name="T32" fmla="*/ 2784 w 3360"/>
              <a:gd name="T33" fmla="*/ 576 h 1728"/>
              <a:gd name="T34" fmla="*/ 2784 w 3360"/>
              <a:gd name="T35" fmla="*/ 432 h 1728"/>
              <a:gd name="T36" fmla="*/ 2928 w 3360"/>
              <a:gd name="T37" fmla="*/ 432 h 1728"/>
              <a:gd name="T38" fmla="*/ 2928 w 3360"/>
              <a:gd name="T39" fmla="*/ 288 h 1728"/>
              <a:gd name="T40" fmla="*/ 3168 w 3360"/>
              <a:gd name="T41" fmla="*/ 288 h 1728"/>
              <a:gd name="T42" fmla="*/ 3168 w 3360"/>
              <a:gd name="T43" fmla="*/ 144 h 1728"/>
              <a:gd name="T44" fmla="*/ 3360 w 3360"/>
              <a:gd name="T45" fmla="*/ 144 h 1728"/>
              <a:gd name="T46" fmla="*/ 3360 w 3360"/>
              <a:gd name="T47" fmla="*/ 0 h 172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3360"/>
              <a:gd name="T73" fmla="*/ 0 h 1728"/>
              <a:gd name="T74" fmla="*/ 3360 w 3360"/>
              <a:gd name="T75" fmla="*/ 1728 h 1728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3360" h="1728">
                <a:moveTo>
                  <a:pt x="0" y="1728"/>
                </a:moveTo>
                <a:lnTo>
                  <a:pt x="0" y="1584"/>
                </a:lnTo>
                <a:lnTo>
                  <a:pt x="384" y="1584"/>
                </a:lnTo>
                <a:lnTo>
                  <a:pt x="384" y="1440"/>
                </a:lnTo>
                <a:lnTo>
                  <a:pt x="960" y="1440"/>
                </a:lnTo>
                <a:lnTo>
                  <a:pt x="960" y="1296"/>
                </a:lnTo>
                <a:lnTo>
                  <a:pt x="1200" y="1296"/>
                </a:lnTo>
                <a:lnTo>
                  <a:pt x="1200" y="1152"/>
                </a:lnTo>
                <a:lnTo>
                  <a:pt x="1536" y="1152"/>
                </a:lnTo>
                <a:lnTo>
                  <a:pt x="1536" y="1008"/>
                </a:lnTo>
                <a:lnTo>
                  <a:pt x="1776" y="1008"/>
                </a:lnTo>
                <a:lnTo>
                  <a:pt x="1776" y="864"/>
                </a:lnTo>
                <a:lnTo>
                  <a:pt x="2112" y="864"/>
                </a:lnTo>
                <a:lnTo>
                  <a:pt x="2112" y="720"/>
                </a:lnTo>
                <a:lnTo>
                  <a:pt x="2448" y="720"/>
                </a:lnTo>
                <a:lnTo>
                  <a:pt x="2448" y="576"/>
                </a:lnTo>
                <a:lnTo>
                  <a:pt x="2784" y="576"/>
                </a:lnTo>
                <a:lnTo>
                  <a:pt x="2784" y="432"/>
                </a:lnTo>
                <a:lnTo>
                  <a:pt x="2928" y="432"/>
                </a:lnTo>
                <a:lnTo>
                  <a:pt x="2928" y="288"/>
                </a:lnTo>
                <a:lnTo>
                  <a:pt x="3168" y="288"/>
                </a:lnTo>
                <a:lnTo>
                  <a:pt x="3168" y="144"/>
                </a:lnTo>
                <a:lnTo>
                  <a:pt x="3360" y="144"/>
                </a:lnTo>
                <a:lnTo>
                  <a:pt x="3360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6" name="Freeform 45"/>
          <p:cNvSpPr>
            <a:spLocks/>
          </p:cNvSpPr>
          <p:nvPr/>
        </p:nvSpPr>
        <p:spPr bwMode="auto">
          <a:xfrm>
            <a:off x="1219200" y="2514600"/>
            <a:ext cx="6096000" cy="2743200"/>
          </a:xfrm>
          <a:custGeom>
            <a:avLst/>
            <a:gdLst>
              <a:gd name="T0" fmla="*/ 0 w 3840"/>
              <a:gd name="T1" fmla="*/ 1728 h 1728"/>
              <a:gd name="T2" fmla="*/ 0 w 3840"/>
              <a:gd name="T3" fmla="*/ 1584 h 1728"/>
              <a:gd name="T4" fmla="*/ 384 w 3840"/>
              <a:gd name="T5" fmla="*/ 1584 h 1728"/>
              <a:gd name="T6" fmla="*/ 384 w 3840"/>
              <a:gd name="T7" fmla="*/ 1440 h 1728"/>
              <a:gd name="T8" fmla="*/ 576 w 3840"/>
              <a:gd name="T9" fmla="*/ 1440 h 1728"/>
              <a:gd name="T10" fmla="*/ 576 w 3840"/>
              <a:gd name="T11" fmla="*/ 1296 h 1728"/>
              <a:gd name="T12" fmla="*/ 816 w 3840"/>
              <a:gd name="T13" fmla="*/ 1296 h 1728"/>
              <a:gd name="T14" fmla="*/ 816 w 3840"/>
              <a:gd name="T15" fmla="*/ 1152 h 1728"/>
              <a:gd name="T16" fmla="*/ 1152 w 3840"/>
              <a:gd name="T17" fmla="*/ 1152 h 1728"/>
              <a:gd name="T18" fmla="*/ 1152 w 3840"/>
              <a:gd name="T19" fmla="*/ 1008 h 1728"/>
              <a:gd name="T20" fmla="*/ 1584 w 3840"/>
              <a:gd name="T21" fmla="*/ 1008 h 1728"/>
              <a:gd name="T22" fmla="*/ 1584 w 3840"/>
              <a:gd name="T23" fmla="*/ 864 h 1728"/>
              <a:gd name="T24" fmla="*/ 1776 w 3840"/>
              <a:gd name="T25" fmla="*/ 864 h 1728"/>
              <a:gd name="T26" fmla="*/ 1776 w 3840"/>
              <a:gd name="T27" fmla="*/ 720 h 1728"/>
              <a:gd name="T28" fmla="*/ 1968 w 3840"/>
              <a:gd name="T29" fmla="*/ 720 h 1728"/>
              <a:gd name="T30" fmla="*/ 1968 w 3840"/>
              <a:gd name="T31" fmla="*/ 576 h 1728"/>
              <a:gd name="T32" fmla="*/ 2448 w 3840"/>
              <a:gd name="T33" fmla="*/ 576 h 1728"/>
              <a:gd name="T34" fmla="*/ 2448 w 3840"/>
              <a:gd name="T35" fmla="*/ 432 h 1728"/>
              <a:gd name="T36" fmla="*/ 2640 w 3840"/>
              <a:gd name="T37" fmla="*/ 432 h 1728"/>
              <a:gd name="T38" fmla="*/ 2640 w 3840"/>
              <a:gd name="T39" fmla="*/ 288 h 1728"/>
              <a:gd name="T40" fmla="*/ 2784 w 3840"/>
              <a:gd name="T41" fmla="*/ 288 h 1728"/>
              <a:gd name="T42" fmla="*/ 2784 w 3840"/>
              <a:gd name="T43" fmla="*/ 144 h 1728"/>
              <a:gd name="T44" fmla="*/ 3216 w 3840"/>
              <a:gd name="T45" fmla="*/ 144 h 1728"/>
              <a:gd name="T46" fmla="*/ 3216 w 3840"/>
              <a:gd name="T47" fmla="*/ 0 h 1728"/>
              <a:gd name="T48" fmla="*/ 3840 w 3840"/>
              <a:gd name="T49" fmla="*/ 0 h 17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840"/>
              <a:gd name="T76" fmla="*/ 0 h 1728"/>
              <a:gd name="T77" fmla="*/ 3840 w 3840"/>
              <a:gd name="T78" fmla="*/ 1728 h 1728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840" h="1728">
                <a:moveTo>
                  <a:pt x="0" y="1728"/>
                </a:moveTo>
                <a:lnTo>
                  <a:pt x="0" y="1584"/>
                </a:lnTo>
                <a:lnTo>
                  <a:pt x="384" y="1584"/>
                </a:lnTo>
                <a:lnTo>
                  <a:pt x="384" y="1440"/>
                </a:lnTo>
                <a:lnTo>
                  <a:pt x="576" y="1440"/>
                </a:lnTo>
                <a:lnTo>
                  <a:pt x="576" y="1296"/>
                </a:lnTo>
                <a:lnTo>
                  <a:pt x="816" y="1296"/>
                </a:lnTo>
                <a:lnTo>
                  <a:pt x="816" y="1152"/>
                </a:lnTo>
                <a:lnTo>
                  <a:pt x="1152" y="1152"/>
                </a:lnTo>
                <a:lnTo>
                  <a:pt x="1152" y="1008"/>
                </a:lnTo>
                <a:lnTo>
                  <a:pt x="1584" y="1008"/>
                </a:lnTo>
                <a:lnTo>
                  <a:pt x="1584" y="864"/>
                </a:lnTo>
                <a:lnTo>
                  <a:pt x="1776" y="864"/>
                </a:lnTo>
                <a:lnTo>
                  <a:pt x="1776" y="720"/>
                </a:lnTo>
                <a:lnTo>
                  <a:pt x="1968" y="720"/>
                </a:lnTo>
                <a:lnTo>
                  <a:pt x="1968" y="576"/>
                </a:lnTo>
                <a:lnTo>
                  <a:pt x="2448" y="576"/>
                </a:lnTo>
                <a:lnTo>
                  <a:pt x="2448" y="432"/>
                </a:lnTo>
                <a:lnTo>
                  <a:pt x="2640" y="432"/>
                </a:lnTo>
                <a:lnTo>
                  <a:pt x="2640" y="288"/>
                </a:lnTo>
                <a:lnTo>
                  <a:pt x="2784" y="288"/>
                </a:lnTo>
                <a:lnTo>
                  <a:pt x="2784" y="144"/>
                </a:lnTo>
                <a:lnTo>
                  <a:pt x="3216" y="144"/>
                </a:lnTo>
                <a:lnTo>
                  <a:pt x="3216" y="0"/>
                </a:lnTo>
                <a:lnTo>
                  <a:pt x="3840" y="0"/>
                </a:ln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9" name="Line 48"/>
          <p:cNvSpPr>
            <a:spLocks noChangeShapeType="1"/>
          </p:cNvSpPr>
          <p:nvPr/>
        </p:nvSpPr>
        <p:spPr bwMode="auto">
          <a:xfrm>
            <a:off x="7543800" y="25146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0" name="Line 49"/>
          <p:cNvSpPr>
            <a:spLocks noChangeShapeType="1"/>
          </p:cNvSpPr>
          <p:nvPr/>
        </p:nvSpPr>
        <p:spPr bwMode="auto">
          <a:xfrm>
            <a:off x="1219200" y="5943600"/>
            <a:ext cx="6324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1" name="Text Box 50"/>
          <p:cNvSpPr txBox="1">
            <a:spLocks noChangeArrowheads="1"/>
          </p:cNvSpPr>
          <p:nvPr/>
        </p:nvSpPr>
        <p:spPr bwMode="auto">
          <a:xfrm>
            <a:off x="4419600" y="5576888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 dirty="0"/>
              <a:t>T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4800600" y="838200"/>
            <a:ext cx="3872551" cy="1371600"/>
            <a:chOff x="1605663" y="4773956"/>
            <a:chExt cx="5853751" cy="1689728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2847412" y="5422823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49536" y="5379666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5663" y="5103632"/>
              <a:ext cx="927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arrivals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45132" y="5103632"/>
              <a:ext cx="1314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departures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0" name="Cloud 59"/>
            <p:cNvSpPr/>
            <p:nvPr/>
          </p:nvSpPr>
          <p:spPr>
            <a:xfrm>
              <a:off x="3372204" y="4773956"/>
              <a:ext cx="2277332" cy="1211739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1" dirty="0" smtClean="0">
                  <a:latin typeface="Gill Sans" charset="0"/>
                  <a:ea typeface="Gill Sans" charset="0"/>
                  <a:cs typeface="Gill Sans" charset="0"/>
                </a:rPr>
                <a:t>N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2997788" y="5225366"/>
              <a:ext cx="160581" cy="351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2845388" y="5504128"/>
              <a:ext cx="3431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000" dirty="0">
                  <a:latin typeface="Times New Roman"/>
                  <a:cs typeface="Times New Roman"/>
                </a:rPr>
                <a:t>λ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3372204" y="6312156"/>
              <a:ext cx="2248136" cy="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372204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628516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326475" y="6028212"/>
              <a:ext cx="33309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en-US" sz="2000" b="0" i="1" dirty="0" smtClean="0">
                  <a:latin typeface="Gill Sans" charset="0"/>
                  <a:ea typeface="Gill Sans" charset="0"/>
                  <a:cs typeface="Gill Sans" charset="0"/>
                </a:rPr>
                <a:t>L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1219200" y="50292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1828800" y="48006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2133600" y="45720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2514600" y="43434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3048000" y="41148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3733800" y="3886200"/>
            <a:ext cx="12954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4038600" y="36576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343400" y="3429000"/>
            <a:ext cx="1752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5105400" y="32004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5410200" y="2971800"/>
            <a:ext cx="14478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5638800" y="27432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6324600" y="2514600"/>
            <a:ext cx="1219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pSp>
        <p:nvGrpSpPr>
          <p:cNvPr id="79" name="Group 38"/>
          <p:cNvGrpSpPr>
            <a:grpSpLocks/>
          </p:cNvGrpSpPr>
          <p:nvPr/>
        </p:nvGrpSpPr>
        <p:grpSpPr bwMode="auto">
          <a:xfrm>
            <a:off x="4441829" y="3429000"/>
            <a:ext cx="652463" cy="914400"/>
            <a:chOff x="2798" y="2160"/>
            <a:chExt cx="411" cy="576"/>
          </a:xfrm>
        </p:grpSpPr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2832" y="2160"/>
              <a:ext cx="0" cy="576"/>
            </a:xfrm>
            <a:prstGeom prst="line">
              <a:avLst/>
            </a:prstGeom>
            <a:noFill/>
            <a:ln w="19050" cmpd="sng">
              <a:solidFill>
                <a:srgbClr val="FF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22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1" name="Text Box 40"/>
            <p:cNvSpPr txBox="1">
              <a:spLocks noChangeArrowheads="1"/>
            </p:cNvSpPr>
            <p:nvPr/>
          </p:nvSpPr>
          <p:spPr bwMode="auto">
            <a:xfrm>
              <a:off x="2798" y="2280"/>
              <a:ext cx="41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2200" b="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N(</a:t>
              </a:r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t)</a:t>
              </a:r>
            </a:p>
          </p:txBody>
        </p:sp>
      </p:grpSp>
      <p:sp>
        <p:nvSpPr>
          <p:cNvPr id="84" name="Text Box 43"/>
          <p:cNvSpPr txBox="1">
            <a:spLocks noChangeArrowheads="1"/>
          </p:cNvSpPr>
          <p:nvPr/>
        </p:nvSpPr>
        <p:spPr bwMode="auto">
          <a:xfrm>
            <a:off x="838200" y="1859340"/>
            <a:ext cx="4566591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400" b="0" dirty="0" smtClean="0">
                <a:latin typeface="Times New Roman"/>
                <a:cs typeface="Times New Roman"/>
              </a:rPr>
              <a:t>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</a:t>
            </a:r>
            <a:r>
              <a:rPr lang="en-US" sz="2400" b="0" dirty="0">
                <a:latin typeface="Gill Sans Light"/>
                <a:cs typeface="Gill Sans Light"/>
              </a:rPr>
              <a:t> = </a:t>
            </a:r>
            <a:r>
              <a:rPr lang="en-US" sz="2400" b="0" dirty="0" smtClean="0">
                <a:latin typeface="Gill Sans Light"/>
                <a:cs typeface="Gill Sans Light"/>
              </a:rPr>
              <a:t>response time of job </a:t>
            </a:r>
            <a:r>
              <a:rPr lang="en-US" sz="2400" b="0" i="1" dirty="0" err="1" smtClean="0">
                <a:latin typeface="Times New Roman"/>
                <a:cs typeface="Times New Roman"/>
              </a:rPr>
              <a:t>i</a:t>
            </a:r>
            <a:endParaRPr lang="en-US" sz="2400" b="0" i="1" dirty="0">
              <a:latin typeface="Times New Roman"/>
              <a:cs typeface="Times New Roman"/>
            </a:endParaRPr>
          </a:p>
          <a:p>
            <a:pPr algn="l"/>
            <a:r>
              <a:rPr lang="en-US" sz="2400" b="0" dirty="0" smtClean="0">
                <a:latin typeface="Times New Roman"/>
                <a:cs typeface="Times New Roman"/>
              </a:rPr>
              <a:t>N(</a:t>
            </a:r>
            <a:r>
              <a:rPr lang="en-US" sz="2400" b="0" dirty="0">
                <a:latin typeface="Times New Roman"/>
                <a:cs typeface="Times New Roman"/>
              </a:rPr>
              <a:t>t) </a:t>
            </a:r>
            <a:r>
              <a:rPr lang="en-US" sz="2400" b="0" dirty="0">
                <a:latin typeface="Gill Sans Light"/>
                <a:cs typeface="Gill Sans Light"/>
              </a:rPr>
              <a:t>= </a:t>
            </a:r>
            <a:r>
              <a:rPr lang="en-US" sz="2400" b="0" dirty="0" smtClean="0">
                <a:latin typeface="Gill Sans Light"/>
                <a:cs typeface="Gill Sans Light"/>
              </a:rPr>
              <a:t>number of jobs in system</a:t>
            </a:r>
            <a:endParaRPr lang="en-US" sz="2400" b="0" dirty="0">
              <a:latin typeface="Gill Sans Light"/>
              <a:cs typeface="Gill Sans Light"/>
            </a:endParaRPr>
          </a:p>
          <a:p>
            <a:pPr algn="l"/>
            <a:r>
              <a:rPr lang="en-US" sz="2400" b="0" dirty="0">
                <a:latin typeface="Gill Sans Light"/>
                <a:cs typeface="Gill Sans Light"/>
              </a:rPr>
              <a:t>          at time </a:t>
            </a:r>
            <a:r>
              <a:rPr lang="en-US" sz="2400" b="0" i="1" dirty="0">
                <a:latin typeface="Times New Roman"/>
                <a:cs typeface="Times New Roman"/>
              </a:rPr>
              <a:t>t</a:t>
            </a:r>
            <a:r>
              <a:rPr lang="en-US" sz="2400" b="0" dirty="0">
                <a:latin typeface="Gill Sans Light"/>
                <a:cs typeface="Gill Sans Light"/>
              </a:rPr>
              <a:t>  </a:t>
            </a:r>
          </a:p>
        </p:txBody>
      </p:sp>
      <p:sp>
        <p:nvSpPr>
          <p:cNvPr id="89" name="Text Box 37"/>
          <p:cNvSpPr txBox="1">
            <a:spLocks noChangeArrowheads="1"/>
          </p:cNvSpPr>
          <p:nvPr/>
        </p:nvSpPr>
        <p:spPr bwMode="auto">
          <a:xfrm>
            <a:off x="76200" y="1981200"/>
            <a:ext cx="723582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 dirty="0" smtClean="0">
                <a:latin typeface="Times New Roman"/>
                <a:cs typeface="Times New Roman"/>
              </a:rPr>
              <a:t>Job </a:t>
            </a:r>
            <a:r>
              <a:rPr lang="en-US" sz="2200" b="0" dirty="0" err="1" smtClean="0">
                <a:latin typeface="Times New Roman"/>
                <a:cs typeface="Times New Roman"/>
              </a:rPr>
              <a:t>i</a:t>
            </a:r>
            <a:endParaRPr lang="en-US" sz="2200" b="0" dirty="0">
              <a:latin typeface="Times New Roman"/>
              <a:cs typeface="Times New Roman"/>
            </a:endParaRPr>
          </a:p>
        </p:txBody>
      </p:sp>
      <p:cxnSp>
        <p:nvCxnSpPr>
          <p:cNvPr id="4" name="Straight Connector 3"/>
          <p:cNvCxnSpPr>
            <a:stCxn id="62486" idx="1"/>
          </p:cNvCxnSpPr>
          <p:nvPr/>
        </p:nvCxnSpPr>
        <p:spPr bwMode="auto">
          <a:xfrm>
            <a:off x="1219200" y="5029200"/>
            <a:ext cx="0" cy="99060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Line 47"/>
          <p:cNvSpPr>
            <a:spLocks noChangeShapeType="1"/>
          </p:cNvSpPr>
          <p:nvPr/>
        </p:nvSpPr>
        <p:spPr bwMode="auto">
          <a:xfrm>
            <a:off x="22098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cxnSp>
        <p:nvCxnSpPr>
          <p:cNvPr id="46" name="Straight Connector 45"/>
          <p:cNvCxnSpPr/>
          <p:nvPr/>
        </p:nvCxnSpPr>
        <p:spPr bwMode="auto">
          <a:xfrm>
            <a:off x="7543800" y="5029200"/>
            <a:ext cx="0" cy="99060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Line 49"/>
          <p:cNvSpPr>
            <a:spLocks noChangeShapeType="1"/>
          </p:cNvSpPr>
          <p:nvPr/>
        </p:nvSpPr>
        <p:spPr bwMode="auto">
          <a:xfrm>
            <a:off x="1219200" y="54102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48" name="Text Box 50"/>
          <p:cNvSpPr txBox="1">
            <a:spLocks noChangeArrowheads="1"/>
          </p:cNvSpPr>
          <p:nvPr/>
        </p:nvSpPr>
        <p:spPr bwMode="auto">
          <a:xfrm>
            <a:off x="1371600" y="5391090"/>
            <a:ext cx="762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 smtClean="0">
                <a:latin typeface="Times New Roman"/>
                <a:cs typeface="Times New Roman"/>
              </a:rPr>
              <a:t>L(1)</a:t>
            </a:r>
            <a:endParaRPr lang="en-US" b="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31653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Little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s Theorem: Proof Sketch</a:t>
            </a:r>
          </a:p>
        </p:txBody>
      </p:sp>
      <p:sp>
        <p:nvSpPr>
          <p:cNvPr id="62468" name="Line 3"/>
          <p:cNvSpPr>
            <a:spLocks noChangeShapeType="1"/>
          </p:cNvSpPr>
          <p:nvPr/>
        </p:nvSpPr>
        <p:spPr bwMode="auto">
          <a:xfrm flipV="1">
            <a:off x="762000" y="1943100"/>
            <a:ext cx="0" cy="3352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69" name="Line 4"/>
          <p:cNvSpPr>
            <a:spLocks noChangeShapeType="1"/>
          </p:cNvSpPr>
          <p:nvPr/>
        </p:nvSpPr>
        <p:spPr bwMode="auto">
          <a:xfrm>
            <a:off x="762000" y="5257800"/>
            <a:ext cx="739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82" name="Text Box 37"/>
          <p:cNvSpPr txBox="1">
            <a:spLocks noChangeArrowheads="1"/>
          </p:cNvSpPr>
          <p:nvPr/>
        </p:nvSpPr>
        <p:spPr bwMode="auto">
          <a:xfrm>
            <a:off x="7616825" y="4876800"/>
            <a:ext cx="684183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>
                <a:latin typeface="Times New Roman"/>
                <a:cs typeface="Times New Roman"/>
              </a:rPr>
              <a:t>time</a:t>
            </a:r>
          </a:p>
        </p:txBody>
      </p:sp>
      <p:sp>
        <p:nvSpPr>
          <p:cNvPr id="62485" name="Freeform 44"/>
          <p:cNvSpPr>
            <a:spLocks/>
          </p:cNvSpPr>
          <p:nvPr/>
        </p:nvSpPr>
        <p:spPr bwMode="auto">
          <a:xfrm>
            <a:off x="2209800" y="2514600"/>
            <a:ext cx="5334000" cy="2743200"/>
          </a:xfrm>
          <a:custGeom>
            <a:avLst/>
            <a:gdLst>
              <a:gd name="T0" fmla="*/ 0 w 3360"/>
              <a:gd name="T1" fmla="*/ 1728 h 1728"/>
              <a:gd name="T2" fmla="*/ 0 w 3360"/>
              <a:gd name="T3" fmla="*/ 1584 h 1728"/>
              <a:gd name="T4" fmla="*/ 384 w 3360"/>
              <a:gd name="T5" fmla="*/ 1584 h 1728"/>
              <a:gd name="T6" fmla="*/ 384 w 3360"/>
              <a:gd name="T7" fmla="*/ 1440 h 1728"/>
              <a:gd name="T8" fmla="*/ 960 w 3360"/>
              <a:gd name="T9" fmla="*/ 1440 h 1728"/>
              <a:gd name="T10" fmla="*/ 960 w 3360"/>
              <a:gd name="T11" fmla="*/ 1296 h 1728"/>
              <a:gd name="T12" fmla="*/ 1200 w 3360"/>
              <a:gd name="T13" fmla="*/ 1296 h 1728"/>
              <a:gd name="T14" fmla="*/ 1200 w 3360"/>
              <a:gd name="T15" fmla="*/ 1152 h 1728"/>
              <a:gd name="T16" fmla="*/ 1536 w 3360"/>
              <a:gd name="T17" fmla="*/ 1152 h 1728"/>
              <a:gd name="T18" fmla="*/ 1536 w 3360"/>
              <a:gd name="T19" fmla="*/ 1008 h 1728"/>
              <a:gd name="T20" fmla="*/ 1776 w 3360"/>
              <a:gd name="T21" fmla="*/ 1008 h 1728"/>
              <a:gd name="T22" fmla="*/ 1776 w 3360"/>
              <a:gd name="T23" fmla="*/ 864 h 1728"/>
              <a:gd name="T24" fmla="*/ 2112 w 3360"/>
              <a:gd name="T25" fmla="*/ 864 h 1728"/>
              <a:gd name="T26" fmla="*/ 2112 w 3360"/>
              <a:gd name="T27" fmla="*/ 720 h 1728"/>
              <a:gd name="T28" fmla="*/ 2448 w 3360"/>
              <a:gd name="T29" fmla="*/ 720 h 1728"/>
              <a:gd name="T30" fmla="*/ 2448 w 3360"/>
              <a:gd name="T31" fmla="*/ 576 h 1728"/>
              <a:gd name="T32" fmla="*/ 2784 w 3360"/>
              <a:gd name="T33" fmla="*/ 576 h 1728"/>
              <a:gd name="T34" fmla="*/ 2784 w 3360"/>
              <a:gd name="T35" fmla="*/ 432 h 1728"/>
              <a:gd name="T36" fmla="*/ 2928 w 3360"/>
              <a:gd name="T37" fmla="*/ 432 h 1728"/>
              <a:gd name="T38" fmla="*/ 2928 w 3360"/>
              <a:gd name="T39" fmla="*/ 288 h 1728"/>
              <a:gd name="T40" fmla="*/ 3168 w 3360"/>
              <a:gd name="T41" fmla="*/ 288 h 1728"/>
              <a:gd name="T42" fmla="*/ 3168 w 3360"/>
              <a:gd name="T43" fmla="*/ 144 h 1728"/>
              <a:gd name="T44" fmla="*/ 3360 w 3360"/>
              <a:gd name="T45" fmla="*/ 144 h 1728"/>
              <a:gd name="T46" fmla="*/ 3360 w 3360"/>
              <a:gd name="T47" fmla="*/ 0 h 172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3360"/>
              <a:gd name="T73" fmla="*/ 0 h 1728"/>
              <a:gd name="T74" fmla="*/ 3360 w 3360"/>
              <a:gd name="T75" fmla="*/ 1728 h 1728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3360" h="1728">
                <a:moveTo>
                  <a:pt x="0" y="1728"/>
                </a:moveTo>
                <a:lnTo>
                  <a:pt x="0" y="1584"/>
                </a:lnTo>
                <a:lnTo>
                  <a:pt x="384" y="1584"/>
                </a:lnTo>
                <a:lnTo>
                  <a:pt x="384" y="1440"/>
                </a:lnTo>
                <a:lnTo>
                  <a:pt x="960" y="1440"/>
                </a:lnTo>
                <a:lnTo>
                  <a:pt x="960" y="1296"/>
                </a:lnTo>
                <a:lnTo>
                  <a:pt x="1200" y="1296"/>
                </a:lnTo>
                <a:lnTo>
                  <a:pt x="1200" y="1152"/>
                </a:lnTo>
                <a:lnTo>
                  <a:pt x="1536" y="1152"/>
                </a:lnTo>
                <a:lnTo>
                  <a:pt x="1536" y="1008"/>
                </a:lnTo>
                <a:lnTo>
                  <a:pt x="1776" y="1008"/>
                </a:lnTo>
                <a:lnTo>
                  <a:pt x="1776" y="864"/>
                </a:lnTo>
                <a:lnTo>
                  <a:pt x="2112" y="864"/>
                </a:lnTo>
                <a:lnTo>
                  <a:pt x="2112" y="720"/>
                </a:lnTo>
                <a:lnTo>
                  <a:pt x="2448" y="720"/>
                </a:lnTo>
                <a:lnTo>
                  <a:pt x="2448" y="576"/>
                </a:lnTo>
                <a:lnTo>
                  <a:pt x="2784" y="576"/>
                </a:lnTo>
                <a:lnTo>
                  <a:pt x="2784" y="432"/>
                </a:lnTo>
                <a:lnTo>
                  <a:pt x="2928" y="432"/>
                </a:lnTo>
                <a:lnTo>
                  <a:pt x="2928" y="288"/>
                </a:lnTo>
                <a:lnTo>
                  <a:pt x="3168" y="288"/>
                </a:lnTo>
                <a:lnTo>
                  <a:pt x="3168" y="144"/>
                </a:lnTo>
                <a:lnTo>
                  <a:pt x="3360" y="144"/>
                </a:lnTo>
                <a:lnTo>
                  <a:pt x="3360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6" name="Freeform 45"/>
          <p:cNvSpPr>
            <a:spLocks/>
          </p:cNvSpPr>
          <p:nvPr/>
        </p:nvSpPr>
        <p:spPr bwMode="auto">
          <a:xfrm>
            <a:off x="1219200" y="2514600"/>
            <a:ext cx="6096000" cy="2743200"/>
          </a:xfrm>
          <a:custGeom>
            <a:avLst/>
            <a:gdLst>
              <a:gd name="T0" fmla="*/ 0 w 3840"/>
              <a:gd name="T1" fmla="*/ 1728 h 1728"/>
              <a:gd name="T2" fmla="*/ 0 w 3840"/>
              <a:gd name="T3" fmla="*/ 1584 h 1728"/>
              <a:gd name="T4" fmla="*/ 384 w 3840"/>
              <a:gd name="T5" fmla="*/ 1584 h 1728"/>
              <a:gd name="T6" fmla="*/ 384 w 3840"/>
              <a:gd name="T7" fmla="*/ 1440 h 1728"/>
              <a:gd name="T8" fmla="*/ 576 w 3840"/>
              <a:gd name="T9" fmla="*/ 1440 h 1728"/>
              <a:gd name="T10" fmla="*/ 576 w 3840"/>
              <a:gd name="T11" fmla="*/ 1296 h 1728"/>
              <a:gd name="T12" fmla="*/ 816 w 3840"/>
              <a:gd name="T13" fmla="*/ 1296 h 1728"/>
              <a:gd name="T14" fmla="*/ 816 w 3840"/>
              <a:gd name="T15" fmla="*/ 1152 h 1728"/>
              <a:gd name="T16" fmla="*/ 1152 w 3840"/>
              <a:gd name="T17" fmla="*/ 1152 h 1728"/>
              <a:gd name="T18" fmla="*/ 1152 w 3840"/>
              <a:gd name="T19" fmla="*/ 1008 h 1728"/>
              <a:gd name="T20" fmla="*/ 1584 w 3840"/>
              <a:gd name="T21" fmla="*/ 1008 h 1728"/>
              <a:gd name="T22" fmla="*/ 1584 w 3840"/>
              <a:gd name="T23" fmla="*/ 864 h 1728"/>
              <a:gd name="T24" fmla="*/ 1776 w 3840"/>
              <a:gd name="T25" fmla="*/ 864 h 1728"/>
              <a:gd name="T26" fmla="*/ 1776 w 3840"/>
              <a:gd name="T27" fmla="*/ 720 h 1728"/>
              <a:gd name="T28" fmla="*/ 1968 w 3840"/>
              <a:gd name="T29" fmla="*/ 720 h 1728"/>
              <a:gd name="T30" fmla="*/ 1968 w 3840"/>
              <a:gd name="T31" fmla="*/ 576 h 1728"/>
              <a:gd name="T32" fmla="*/ 2448 w 3840"/>
              <a:gd name="T33" fmla="*/ 576 h 1728"/>
              <a:gd name="T34" fmla="*/ 2448 w 3840"/>
              <a:gd name="T35" fmla="*/ 432 h 1728"/>
              <a:gd name="T36" fmla="*/ 2640 w 3840"/>
              <a:gd name="T37" fmla="*/ 432 h 1728"/>
              <a:gd name="T38" fmla="*/ 2640 w 3840"/>
              <a:gd name="T39" fmla="*/ 288 h 1728"/>
              <a:gd name="T40" fmla="*/ 2784 w 3840"/>
              <a:gd name="T41" fmla="*/ 288 h 1728"/>
              <a:gd name="T42" fmla="*/ 2784 w 3840"/>
              <a:gd name="T43" fmla="*/ 144 h 1728"/>
              <a:gd name="T44" fmla="*/ 3216 w 3840"/>
              <a:gd name="T45" fmla="*/ 144 h 1728"/>
              <a:gd name="T46" fmla="*/ 3216 w 3840"/>
              <a:gd name="T47" fmla="*/ 0 h 1728"/>
              <a:gd name="T48" fmla="*/ 3840 w 3840"/>
              <a:gd name="T49" fmla="*/ 0 h 17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840"/>
              <a:gd name="T76" fmla="*/ 0 h 1728"/>
              <a:gd name="T77" fmla="*/ 3840 w 3840"/>
              <a:gd name="T78" fmla="*/ 1728 h 1728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840" h="1728">
                <a:moveTo>
                  <a:pt x="0" y="1728"/>
                </a:moveTo>
                <a:lnTo>
                  <a:pt x="0" y="1584"/>
                </a:lnTo>
                <a:lnTo>
                  <a:pt x="384" y="1584"/>
                </a:lnTo>
                <a:lnTo>
                  <a:pt x="384" y="1440"/>
                </a:lnTo>
                <a:lnTo>
                  <a:pt x="576" y="1440"/>
                </a:lnTo>
                <a:lnTo>
                  <a:pt x="576" y="1296"/>
                </a:lnTo>
                <a:lnTo>
                  <a:pt x="816" y="1296"/>
                </a:lnTo>
                <a:lnTo>
                  <a:pt x="816" y="1152"/>
                </a:lnTo>
                <a:lnTo>
                  <a:pt x="1152" y="1152"/>
                </a:lnTo>
                <a:lnTo>
                  <a:pt x="1152" y="1008"/>
                </a:lnTo>
                <a:lnTo>
                  <a:pt x="1584" y="1008"/>
                </a:lnTo>
                <a:lnTo>
                  <a:pt x="1584" y="864"/>
                </a:lnTo>
                <a:lnTo>
                  <a:pt x="1776" y="864"/>
                </a:lnTo>
                <a:lnTo>
                  <a:pt x="1776" y="720"/>
                </a:lnTo>
                <a:lnTo>
                  <a:pt x="1968" y="720"/>
                </a:lnTo>
                <a:lnTo>
                  <a:pt x="1968" y="576"/>
                </a:lnTo>
                <a:lnTo>
                  <a:pt x="2448" y="576"/>
                </a:lnTo>
                <a:lnTo>
                  <a:pt x="2448" y="432"/>
                </a:lnTo>
                <a:lnTo>
                  <a:pt x="2640" y="432"/>
                </a:lnTo>
                <a:lnTo>
                  <a:pt x="2640" y="288"/>
                </a:lnTo>
                <a:lnTo>
                  <a:pt x="2784" y="288"/>
                </a:lnTo>
                <a:lnTo>
                  <a:pt x="2784" y="144"/>
                </a:lnTo>
                <a:lnTo>
                  <a:pt x="3216" y="144"/>
                </a:lnTo>
                <a:lnTo>
                  <a:pt x="3216" y="0"/>
                </a:lnTo>
                <a:lnTo>
                  <a:pt x="3840" y="0"/>
                </a:ln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7" name="Line 46"/>
          <p:cNvSpPr>
            <a:spLocks noChangeShapeType="1"/>
          </p:cNvSpPr>
          <p:nvPr/>
        </p:nvSpPr>
        <p:spPr bwMode="auto">
          <a:xfrm>
            <a:off x="12192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8" name="Line 47"/>
          <p:cNvSpPr>
            <a:spLocks noChangeShapeType="1"/>
          </p:cNvSpPr>
          <p:nvPr/>
        </p:nvSpPr>
        <p:spPr bwMode="auto">
          <a:xfrm>
            <a:off x="75438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9" name="Line 48"/>
          <p:cNvSpPr>
            <a:spLocks noChangeShapeType="1"/>
          </p:cNvSpPr>
          <p:nvPr/>
        </p:nvSpPr>
        <p:spPr bwMode="auto">
          <a:xfrm>
            <a:off x="7543800" y="25146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0" name="Line 49"/>
          <p:cNvSpPr>
            <a:spLocks noChangeShapeType="1"/>
          </p:cNvSpPr>
          <p:nvPr/>
        </p:nvSpPr>
        <p:spPr bwMode="auto">
          <a:xfrm>
            <a:off x="1219200" y="5410200"/>
            <a:ext cx="6324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1" name="Text Box 50"/>
          <p:cNvSpPr txBox="1">
            <a:spLocks noChangeArrowheads="1"/>
          </p:cNvSpPr>
          <p:nvPr/>
        </p:nvSpPr>
        <p:spPr bwMode="auto">
          <a:xfrm>
            <a:off x="4708525" y="5370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/>
              <a:t>T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4800600" y="838200"/>
            <a:ext cx="3872551" cy="1371600"/>
            <a:chOff x="1605663" y="4773956"/>
            <a:chExt cx="5853751" cy="1689728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2847412" y="5422823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49536" y="5379666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5663" y="5103632"/>
              <a:ext cx="927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arrivals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45132" y="5103632"/>
              <a:ext cx="1314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departures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0" name="Cloud 59"/>
            <p:cNvSpPr/>
            <p:nvPr/>
          </p:nvSpPr>
          <p:spPr>
            <a:xfrm>
              <a:off x="3372204" y="4773956"/>
              <a:ext cx="2277332" cy="1211739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1" dirty="0" smtClean="0">
                  <a:latin typeface="Gill Sans" charset="0"/>
                  <a:ea typeface="Gill Sans" charset="0"/>
                  <a:cs typeface="Gill Sans" charset="0"/>
                </a:rPr>
                <a:t>N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2997788" y="5225366"/>
              <a:ext cx="160581" cy="351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2845388" y="5504128"/>
              <a:ext cx="3431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000" dirty="0">
                  <a:latin typeface="Times New Roman"/>
                  <a:cs typeface="Times New Roman"/>
                </a:rPr>
                <a:t>λ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3372204" y="6312156"/>
              <a:ext cx="2248136" cy="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372204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628516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326475" y="6028212"/>
              <a:ext cx="33309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en-US" sz="2000" b="0" i="1" dirty="0" smtClean="0">
                  <a:latin typeface="Gill Sans" charset="0"/>
                  <a:ea typeface="Gill Sans" charset="0"/>
                  <a:cs typeface="Gill Sans" charset="0"/>
                </a:rPr>
                <a:t>L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1219200" y="50292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1828800" y="48006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2133600" y="45720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2514600" y="43434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3048000" y="41148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3733800" y="3886200"/>
            <a:ext cx="12954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4038600" y="36576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343400" y="3429000"/>
            <a:ext cx="1752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5105400" y="32004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5410200" y="2971800"/>
            <a:ext cx="14478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5638800" y="27432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6324600" y="2514600"/>
            <a:ext cx="1219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pSp>
        <p:nvGrpSpPr>
          <p:cNvPr id="79" name="Group 38"/>
          <p:cNvGrpSpPr>
            <a:grpSpLocks/>
          </p:cNvGrpSpPr>
          <p:nvPr/>
        </p:nvGrpSpPr>
        <p:grpSpPr bwMode="auto">
          <a:xfrm>
            <a:off x="4441829" y="3429000"/>
            <a:ext cx="652463" cy="914400"/>
            <a:chOff x="2798" y="2160"/>
            <a:chExt cx="411" cy="576"/>
          </a:xfrm>
        </p:grpSpPr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2832" y="2160"/>
              <a:ext cx="0" cy="576"/>
            </a:xfrm>
            <a:prstGeom prst="line">
              <a:avLst/>
            </a:prstGeom>
            <a:noFill/>
            <a:ln w="19050" cmpd="sng">
              <a:solidFill>
                <a:srgbClr val="FF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22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1" name="Text Box 40"/>
            <p:cNvSpPr txBox="1">
              <a:spLocks noChangeArrowheads="1"/>
            </p:cNvSpPr>
            <p:nvPr/>
          </p:nvSpPr>
          <p:spPr bwMode="auto">
            <a:xfrm>
              <a:off x="2798" y="2280"/>
              <a:ext cx="41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2200" b="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N(</a:t>
              </a:r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t)</a:t>
              </a:r>
            </a:p>
          </p:txBody>
        </p:sp>
      </p:grpSp>
      <p:sp>
        <p:nvSpPr>
          <p:cNvPr id="84" name="Text Box 43"/>
          <p:cNvSpPr txBox="1">
            <a:spLocks noChangeArrowheads="1"/>
          </p:cNvSpPr>
          <p:nvPr/>
        </p:nvSpPr>
        <p:spPr bwMode="auto">
          <a:xfrm>
            <a:off x="838200" y="1859340"/>
            <a:ext cx="44196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dirty="0">
                <a:latin typeface="Times New Roman"/>
                <a:cs typeface="Times New Roman"/>
              </a:rPr>
              <a:t>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</a:t>
            </a:r>
            <a:r>
              <a:rPr lang="en-US" sz="2400" b="0" dirty="0">
                <a:latin typeface="Gill Sans Light"/>
                <a:cs typeface="Gill Sans Light"/>
              </a:rPr>
              <a:t> = response time of job </a:t>
            </a:r>
            <a:r>
              <a:rPr lang="en-US" sz="2400" b="0" i="1" dirty="0" err="1">
                <a:latin typeface="Times New Roman"/>
                <a:cs typeface="Times New Roman"/>
              </a:rPr>
              <a:t>i</a:t>
            </a:r>
            <a:endParaRPr lang="en-US" sz="2400" b="0" i="1" dirty="0">
              <a:latin typeface="Times New Roman"/>
              <a:cs typeface="Times New Roman"/>
            </a:endParaRPr>
          </a:p>
          <a:p>
            <a:r>
              <a:rPr lang="en-US" sz="2400" b="0" dirty="0">
                <a:latin typeface="Times New Roman"/>
                <a:cs typeface="Times New Roman"/>
              </a:rPr>
              <a:t>N(t) </a:t>
            </a:r>
            <a:r>
              <a:rPr lang="en-US" sz="2400" b="0" dirty="0">
                <a:latin typeface="Gill Sans Light"/>
                <a:cs typeface="Gill Sans Light"/>
              </a:rPr>
              <a:t>= number of jobs in system</a:t>
            </a:r>
          </a:p>
          <a:p>
            <a:r>
              <a:rPr lang="en-US" sz="2400" b="0" dirty="0">
                <a:latin typeface="Gill Sans Light"/>
                <a:cs typeface="Gill Sans Light"/>
              </a:rPr>
              <a:t>          at time </a:t>
            </a:r>
            <a:r>
              <a:rPr lang="en-US" sz="2400" b="0" i="1" dirty="0">
                <a:latin typeface="Times New Roman"/>
                <a:cs typeface="Times New Roman"/>
              </a:rPr>
              <a:t>t</a:t>
            </a:r>
            <a:r>
              <a:rPr lang="en-US" sz="2400" b="0" dirty="0">
                <a:latin typeface="Gill Sans Light"/>
                <a:cs typeface="Gill Sans Light"/>
              </a:rPr>
              <a:t>  </a:t>
            </a:r>
          </a:p>
        </p:txBody>
      </p:sp>
      <p:grpSp>
        <p:nvGrpSpPr>
          <p:cNvPr id="85" name="Group 51"/>
          <p:cNvGrpSpPr>
            <a:grpSpLocks/>
          </p:cNvGrpSpPr>
          <p:nvPr/>
        </p:nvGrpSpPr>
        <p:grpSpPr bwMode="auto">
          <a:xfrm>
            <a:off x="1143000" y="5715000"/>
            <a:ext cx="6934200" cy="830263"/>
            <a:chOff x="1344" y="3630"/>
            <a:chExt cx="3264" cy="523"/>
          </a:xfrm>
        </p:grpSpPr>
        <p:sp>
          <p:nvSpPr>
            <p:cNvPr id="86" name="Rectangle 52"/>
            <p:cNvSpPr>
              <a:spLocks noChangeArrowheads="1"/>
            </p:cNvSpPr>
            <p:nvPr/>
          </p:nvSpPr>
          <p:spPr bwMode="auto">
            <a:xfrm>
              <a:off x="1344" y="3648"/>
              <a:ext cx="3264" cy="48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87" name="Text Box 53"/>
            <p:cNvSpPr txBox="1">
              <a:spLocks noChangeArrowheads="1"/>
            </p:cNvSpPr>
            <p:nvPr/>
          </p:nvSpPr>
          <p:spPr bwMode="auto">
            <a:xfrm>
              <a:off x="1685" y="3630"/>
              <a:ext cx="250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b="0" dirty="0">
                  <a:latin typeface="Gill Sans Light"/>
                  <a:cs typeface="Gill Sans Light"/>
                </a:rPr>
                <a:t>What is the system occupancy, i.e., average </a:t>
              </a:r>
            </a:p>
            <a:p>
              <a:pPr algn="ctr"/>
              <a:r>
                <a:rPr lang="en-US" sz="2400" b="0" dirty="0">
                  <a:latin typeface="Gill Sans Light"/>
                  <a:cs typeface="Gill Sans Light"/>
                </a:rPr>
                <a:t>number </a:t>
              </a:r>
              <a:r>
                <a:rPr lang="en-US" sz="2400" b="0" dirty="0" smtClean="0">
                  <a:latin typeface="Gill Sans Light"/>
                  <a:cs typeface="Gill Sans Light"/>
                </a:rPr>
                <a:t>of jobs </a:t>
              </a:r>
              <a:r>
                <a:rPr lang="en-US" sz="2400" b="0" dirty="0">
                  <a:latin typeface="Gill Sans Light"/>
                  <a:cs typeface="Gill Sans Light"/>
                </a:rPr>
                <a:t>in </a:t>
              </a:r>
              <a:r>
                <a:rPr lang="en-US" sz="2400" b="0" dirty="0" smtClean="0">
                  <a:latin typeface="Gill Sans Light"/>
                  <a:cs typeface="Gill Sans Light"/>
                </a:rPr>
                <a:t>the system?</a:t>
              </a:r>
              <a:endParaRPr lang="en-US" sz="2400" b="0" dirty="0">
                <a:latin typeface="Gill Sans Light"/>
                <a:cs typeface="Gill Sans Light"/>
              </a:endParaRPr>
            </a:p>
          </p:txBody>
        </p:sp>
      </p:grpSp>
      <p:sp>
        <p:nvSpPr>
          <p:cNvPr id="89" name="Text Box 37"/>
          <p:cNvSpPr txBox="1">
            <a:spLocks noChangeArrowheads="1"/>
          </p:cNvSpPr>
          <p:nvPr/>
        </p:nvSpPr>
        <p:spPr bwMode="auto">
          <a:xfrm>
            <a:off x="76200" y="1981200"/>
            <a:ext cx="723582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 dirty="0" smtClean="0">
                <a:latin typeface="Times New Roman"/>
                <a:cs typeface="Times New Roman"/>
              </a:rPr>
              <a:t>Job </a:t>
            </a:r>
            <a:r>
              <a:rPr lang="en-US" sz="2200" b="0" dirty="0" err="1" smtClean="0">
                <a:latin typeface="Times New Roman"/>
                <a:cs typeface="Times New Roman"/>
              </a:rPr>
              <a:t>i</a:t>
            </a:r>
            <a:endParaRPr lang="en-US" sz="2200" b="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16634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Little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s Theorem: Proof Sketch</a:t>
            </a:r>
          </a:p>
        </p:txBody>
      </p:sp>
      <p:sp>
        <p:nvSpPr>
          <p:cNvPr id="62468" name="Line 3"/>
          <p:cNvSpPr>
            <a:spLocks noChangeShapeType="1"/>
          </p:cNvSpPr>
          <p:nvPr/>
        </p:nvSpPr>
        <p:spPr bwMode="auto">
          <a:xfrm flipV="1">
            <a:off x="762000" y="1943100"/>
            <a:ext cx="0" cy="3352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69" name="Line 4"/>
          <p:cNvSpPr>
            <a:spLocks noChangeShapeType="1"/>
          </p:cNvSpPr>
          <p:nvPr/>
        </p:nvSpPr>
        <p:spPr bwMode="auto">
          <a:xfrm>
            <a:off x="762000" y="5257800"/>
            <a:ext cx="739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82" name="Text Box 37"/>
          <p:cNvSpPr txBox="1">
            <a:spLocks noChangeArrowheads="1"/>
          </p:cNvSpPr>
          <p:nvPr/>
        </p:nvSpPr>
        <p:spPr bwMode="auto">
          <a:xfrm>
            <a:off x="7616825" y="4876800"/>
            <a:ext cx="684183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>
                <a:latin typeface="Times New Roman"/>
                <a:cs typeface="Times New Roman"/>
              </a:rPr>
              <a:t>time</a:t>
            </a:r>
          </a:p>
        </p:txBody>
      </p:sp>
      <p:sp>
        <p:nvSpPr>
          <p:cNvPr id="62485" name="Freeform 44"/>
          <p:cNvSpPr>
            <a:spLocks/>
          </p:cNvSpPr>
          <p:nvPr/>
        </p:nvSpPr>
        <p:spPr bwMode="auto">
          <a:xfrm>
            <a:off x="2209800" y="2514600"/>
            <a:ext cx="5334000" cy="2743200"/>
          </a:xfrm>
          <a:custGeom>
            <a:avLst/>
            <a:gdLst>
              <a:gd name="T0" fmla="*/ 0 w 3360"/>
              <a:gd name="T1" fmla="*/ 1728 h 1728"/>
              <a:gd name="T2" fmla="*/ 0 w 3360"/>
              <a:gd name="T3" fmla="*/ 1584 h 1728"/>
              <a:gd name="T4" fmla="*/ 384 w 3360"/>
              <a:gd name="T5" fmla="*/ 1584 h 1728"/>
              <a:gd name="T6" fmla="*/ 384 w 3360"/>
              <a:gd name="T7" fmla="*/ 1440 h 1728"/>
              <a:gd name="T8" fmla="*/ 960 w 3360"/>
              <a:gd name="T9" fmla="*/ 1440 h 1728"/>
              <a:gd name="T10" fmla="*/ 960 w 3360"/>
              <a:gd name="T11" fmla="*/ 1296 h 1728"/>
              <a:gd name="T12" fmla="*/ 1200 w 3360"/>
              <a:gd name="T13" fmla="*/ 1296 h 1728"/>
              <a:gd name="T14" fmla="*/ 1200 w 3360"/>
              <a:gd name="T15" fmla="*/ 1152 h 1728"/>
              <a:gd name="T16" fmla="*/ 1536 w 3360"/>
              <a:gd name="T17" fmla="*/ 1152 h 1728"/>
              <a:gd name="T18" fmla="*/ 1536 w 3360"/>
              <a:gd name="T19" fmla="*/ 1008 h 1728"/>
              <a:gd name="T20" fmla="*/ 1776 w 3360"/>
              <a:gd name="T21" fmla="*/ 1008 h 1728"/>
              <a:gd name="T22" fmla="*/ 1776 w 3360"/>
              <a:gd name="T23" fmla="*/ 864 h 1728"/>
              <a:gd name="T24" fmla="*/ 2112 w 3360"/>
              <a:gd name="T25" fmla="*/ 864 h 1728"/>
              <a:gd name="T26" fmla="*/ 2112 w 3360"/>
              <a:gd name="T27" fmla="*/ 720 h 1728"/>
              <a:gd name="T28" fmla="*/ 2448 w 3360"/>
              <a:gd name="T29" fmla="*/ 720 h 1728"/>
              <a:gd name="T30" fmla="*/ 2448 w 3360"/>
              <a:gd name="T31" fmla="*/ 576 h 1728"/>
              <a:gd name="T32" fmla="*/ 2784 w 3360"/>
              <a:gd name="T33" fmla="*/ 576 h 1728"/>
              <a:gd name="T34" fmla="*/ 2784 w 3360"/>
              <a:gd name="T35" fmla="*/ 432 h 1728"/>
              <a:gd name="T36" fmla="*/ 2928 w 3360"/>
              <a:gd name="T37" fmla="*/ 432 h 1728"/>
              <a:gd name="T38" fmla="*/ 2928 w 3360"/>
              <a:gd name="T39" fmla="*/ 288 h 1728"/>
              <a:gd name="T40" fmla="*/ 3168 w 3360"/>
              <a:gd name="T41" fmla="*/ 288 h 1728"/>
              <a:gd name="T42" fmla="*/ 3168 w 3360"/>
              <a:gd name="T43" fmla="*/ 144 h 1728"/>
              <a:gd name="T44" fmla="*/ 3360 w 3360"/>
              <a:gd name="T45" fmla="*/ 144 h 1728"/>
              <a:gd name="T46" fmla="*/ 3360 w 3360"/>
              <a:gd name="T47" fmla="*/ 0 h 172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3360"/>
              <a:gd name="T73" fmla="*/ 0 h 1728"/>
              <a:gd name="T74" fmla="*/ 3360 w 3360"/>
              <a:gd name="T75" fmla="*/ 1728 h 1728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3360" h="1728">
                <a:moveTo>
                  <a:pt x="0" y="1728"/>
                </a:moveTo>
                <a:lnTo>
                  <a:pt x="0" y="1584"/>
                </a:lnTo>
                <a:lnTo>
                  <a:pt x="384" y="1584"/>
                </a:lnTo>
                <a:lnTo>
                  <a:pt x="384" y="1440"/>
                </a:lnTo>
                <a:lnTo>
                  <a:pt x="960" y="1440"/>
                </a:lnTo>
                <a:lnTo>
                  <a:pt x="960" y="1296"/>
                </a:lnTo>
                <a:lnTo>
                  <a:pt x="1200" y="1296"/>
                </a:lnTo>
                <a:lnTo>
                  <a:pt x="1200" y="1152"/>
                </a:lnTo>
                <a:lnTo>
                  <a:pt x="1536" y="1152"/>
                </a:lnTo>
                <a:lnTo>
                  <a:pt x="1536" y="1008"/>
                </a:lnTo>
                <a:lnTo>
                  <a:pt x="1776" y="1008"/>
                </a:lnTo>
                <a:lnTo>
                  <a:pt x="1776" y="864"/>
                </a:lnTo>
                <a:lnTo>
                  <a:pt x="2112" y="864"/>
                </a:lnTo>
                <a:lnTo>
                  <a:pt x="2112" y="720"/>
                </a:lnTo>
                <a:lnTo>
                  <a:pt x="2448" y="720"/>
                </a:lnTo>
                <a:lnTo>
                  <a:pt x="2448" y="576"/>
                </a:lnTo>
                <a:lnTo>
                  <a:pt x="2784" y="576"/>
                </a:lnTo>
                <a:lnTo>
                  <a:pt x="2784" y="432"/>
                </a:lnTo>
                <a:lnTo>
                  <a:pt x="2928" y="432"/>
                </a:lnTo>
                <a:lnTo>
                  <a:pt x="2928" y="288"/>
                </a:lnTo>
                <a:lnTo>
                  <a:pt x="3168" y="288"/>
                </a:lnTo>
                <a:lnTo>
                  <a:pt x="3168" y="144"/>
                </a:lnTo>
                <a:lnTo>
                  <a:pt x="3360" y="144"/>
                </a:lnTo>
                <a:lnTo>
                  <a:pt x="3360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6" name="Freeform 45"/>
          <p:cNvSpPr>
            <a:spLocks/>
          </p:cNvSpPr>
          <p:nvPr/>
        </p:nvSpPr>
        <p:spPr bwMode="auto">
          <a:xfrm>
            <a:off x="1219200" y="2514600"/>
            <a:ext cx="6096000" cy="2743200"/>
          </a:xfrm>
          <a:custGeom>
            <a:avLst/>
            <a:gdLst>
              <a:gd name="T0" fmla="*/ 0 w 3840"/>
              <a:gd name="T1" fmla="*/ 1728 h 1728"/>
              <a:gd name="T2" fmla="*/ 0 w 3840"/>
              <a:gd name="T3" fmla="*/ 1584 h 1728"/>
              <a:gd name="T4" fmla="*/ 384 w 3840"/>
              <a:gd name="T5" fmla="*/ 1584 h 1728"/>
              <a:gd name="T6" fmla="*/ 384 w 3840"/>
              <a:gd name="T7" fmla="*/ 1440 h 1728"/>
              <a:gd name="T8" fmla="*/ 576 w 3840"/>
              <a:gd name="T9" fmla="*/ 1440 h 1728"/>
              <a:gd name="T10" fmla="*/ 576 w 3840"/>
              <a:gd name="T11" fmla="*/ 1296 h 1728"/>
              <a:gd name="T12" fmla="*/ 816 w 3840"/>
              <a:gd name="T13" fmla="*/ 1296 h 1728"/>
              <a:gd name="T14" fmla="*/ 816 w 3840"/>
              <a:gd name="T15" fmla="*/ 1152 h 1728"/>
              <a:gd name="T16" fmla="*/ 1152 w 3840"/>
              <a:gd name="T17" fmla="*/ 1152 h 1728"/>
              <a:gd name="T18" fmla="*/ 1152 w 3840"/>
              <a:gd name="T19" fmla="*/ 1008 h 1728"/>
              <a:gd name="T20" fmla="*/ 1584 w 3840"/>
              <a:gd name="T21" fmla="*/ 1008 h 1728"/>
              <a:gd name="T22" fmla="*/ 1584 w 3840"/>
              <a:gd name="T23" fmla="*/ 864 h 1728"/>
              <a:gd name="T24" fmla="*/ 1776 w 3840"/>
              <a:gd name="T25" fmla="*/ 864 h 1728"/>
              <a:gd name="T26" fmla="*/ 1776 w 3840"/>
              <a:gd name="T27" fmla="*/ 720 h 1728"/>
              <a:gd name="T28" fmla="*/ 1968 w 3840"/>
              <a:gd name="T29" fmla="*/ 720 h 1728"/>
              <a:gd name="T30" fmla="*/ 1968 w 3840"/>
              <a:gd name="T31" fmla="*/ 576 h 1728"/>
              <a:gd name="T32" fmla="*/ 2448 w 3840"/>
              <a:gd name="T33" fmla="*/ 576 h 1728"/>
              <a:gd name="T34" fmla="*/ 2448 w 3840"/>
              <a:gd name="T35" fmla="*/ 432 h 1728"/>
              <a:gd name="T36" fmla="*/ 2640 w 3840"/>
              <a:gd name="T37" fmla="*/ 432 h 1728"/>
              <a:gd name="T38" fmla="*/ 2640 w 3840"/>
              <a:gd name="T39" fmla="*/ 288 h 1728"/>
              <a:gd name="T40" fmla="*/ 2784 w 3840"/>
              <a:gd name="T41" fmla="*/ 288 h 1728"/>
              <a:gd name="T42" fmla="*/ 2784 w 3840"/>
              <a:gd name="T43" fmla="*/ 144 h 1728"/>
              <a:gd name="T44" fmla="*/ 3216 w 3840"/>
              <a:gd name="T45" fmla="*/ 144 h 1728"/>
              <a:gd name="T46" fmla="*/ 3216 w 3840"/>
              <a:gd name="T47" fmla="*/ 0 h 1728"/>
              <a:gd name="T48" fmla="*/ 3840 w 3840"/>
              <a:gd name="T49" fmla="*/ 0 h 17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840"/>
              <a:gd name="T76" fmla="*/ 0 h 1728"/>
              <a:gd name="T77" fmla="*/ 3840 w 3840"/>
              <a:gd name="T78" fmla="*/ 1728 h 1728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840" h="1728">
                <a:moveTo>
                  <a:pt x="0" y="1728"/>
                </a:moveTo>
                <a:lnTo>
                  <a:pt x="0" y="1584"/>
                </a:lnTo>
                <a:lnTo>
                  <a:pt x="384" y="1584"/>
                </a:lnTo>
                <a:lnTo>
                  <a:pt x="384" y="1440"/>
                </a:lnTo>
                <a:lnTo>
                  <a:pt x="576" y="1440"/>
                </a:lnTo>
                <a:lnTo>
                  <a:pt x="576" y="1296"/>
                </a:lnTo>
                <a:lnTo>
                  <a:pt x="816" y="1296"/>
                </a:lnTo>
                <a:lnTo>
                  <a:pt x="816" y="1152"/>
                </a:lnTo>
                <a:lnTo>
                  <a:pt x="1152" y="1152"/>
                </a:lnTo>
                <a:lnTo>
                  <a:pt x="1152" y="1008"/>
                </a:lnTo>
                <a:lnTo>
                  <a:pt x="1584" y="1008"/>
                </a:lnTo>
                <a:lnTo>
                  <a:pt x="1584" y="864"/>
                </a:lnTo>
                <a:lnTo>
                  <a:pt x="1776" y="864"/>
                </a:lnTo>
                <a:lnTo>
                  <a:pt x="1776" y="720"/>
                </a:lnTo>
                <a:lnTo>
                  <a:pt x="1968" y="720"/>
                </a:lnTo>
                <a:lnTo>
                  <a:pt x="1968" y="576"/>
                </a:lnTo>
                <a:lnTo>
                  <a:pt x="2448" y="576"/>
                </a:lnTo>
                <a:lnTo>
                  <a:pt x="2448" y="432"/>
                </a:lnTo>
                <a:lnTo>
                  <a:pt x="2640" y="432"/>
                </a:lnTo>
                <a:lnTo>
                  <a:pt x="2640" y="288"/>
                </a:lnTo>
                <a:lnTo>
                  <a:pt x="2784" y="288"/>
                </a:lnTo>
                <a:lnTo>
                  <a:pt x="2784" y="144"/>
                </a:lnTo>
                <a:lnTo>
                  <a:pt x="3216" y="144"/>
                </a:lnTo>
                <a:lnTo>
                  <a:pt x="3216" y="0"/>
                </a:lnTo>
                <a:lnTo>
                  <a:pt x="3840" y="0"/>
                </a:ln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7" name="Line 46"/>
          <p:cNvSpPr>
            <a:spLocks noChangeShapeType="1"/>
          </p:cNvSpPr>
          <p:nvPr/>
        </p:nvSpPr>
        <p:spPr bwMode="auto">
          <a:xfrm>
            <a:off x="12192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8" name="Line 47"/>
          <p:cNvSpPr>
            <a:spLocks noChangeShapeType="1"/>
          </p:cNvSpPr>
          <p:nvPr/>
        </p:nvSpPr>
        <p:spPr bwMode="auto">
          <a:xfrm>
            <a:off x="75438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9" name="Line 48"/>
          <p:cNvSpPr>
            <a:spLocks noChangeShapeType="1"/>
          </p:cNvSpPr>
          <p:nvPr/>
        </p:nvSpPr>
        <p:spPr bwMode="auto">
          <a:xfrm>
            <a:off x="7543800" y="25146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0" name="Line 49"/>
          <p:cNvSpPr>
            <a:spLocks noChangeShapeType="1"/>
          </p:cNvSpPr>
          <p:nvPr/>
        </p:nvSpPr>
        <p:spPr bwMode="auto">
          <a:xfrm>
            <a:off x="1219200" y="5410200"/>
            <a:ext cx="6324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1" name="Text Box 50"/>
          <p:cNvSpPr txBox="1">
            <a:spLocks noChangeArrowheads="1"/>
          </p:cNvSpPr>
          <p:nvPr/>
        </p:nvSpPr>
        <p:spPr bwMode="auto">
          <a:xfrm>
            <a:off x="4708525" y="5370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/>
              <a:t>T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4800600" y="838200"/>
            <a:ext cx="3872551" cy="1371600"/>
            <a:chOff x="1605663" y="4773956"/>
            <a:chExt cx="5853751" cy="1689728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2847412" y="5422823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49536" y="5379666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5663" y="5103632"/>
              <a:ext cx="927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arrivals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45132" y="5103632"/>
              <a:ext cx="1314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departures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0" name="Cloud 59"/>
            <p:cNvSpPr/>
            <p:nvPr/>
          </p:nvSpPr>
          <p:spPr>
            <a:xfrm>
              <a:off x="3372204" y="4773956"/>
              <a:ext cx="2277332" cy="1211739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1" dirty="0" smtClean="0">
                  <a:latin typeface="Gill Sans" charset="0"/>
                  <a:ea typeface="Gill Sans" charset="0"/>
                  <a:cs typeface="Gill Sans" charset="0"/>
                </a:rPr>
                <a:t>N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2997788" y="5225366"/>
              <a:ext cx="160581" cy="351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2845388" y="5504128"/>
              <a:ext cx="3431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000" dirty="0">
                  <a:latin typeface="Times New Roman"/>
                  <a:cs typeface="Times New Roman"/>
                </a:rPr>
                <a:t>λ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3372204" y="6312156"/>
              <a:ext cx="2248136" cy="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372204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628516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326475" y="6028212"/>
              <a:ext cx="33309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en-US" sz="2000" b="0" i="1" dirty="0" smtClean="0">
                  <a:latin typeface="Gill Sans" charset="0"/>
                  <a:ea typeface="Gill Sans" charset="0"/>
                  <a:cs typeface="Gill Sans" charset="0"/>
                </a:rPr>
                <a:t>L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1219200" y="50292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1828800" y="48006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2133600" y="45720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2514600" y="43434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3048000" y="41148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3733800" y="3886200"/>
            <a:ext cx="12954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4038600" y="36576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343400" y="3429000"/>
            <a:ext cx="1752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5105400" y="32004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5410200" y="2971800"/>
            <a:ext cx="14478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5638800" y="27432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6324600" y="2514600"/>
            <a:ext cx="1219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pSp>
        <p:nvGrpSpPr>
          <p:cNvPr id="79" name="Group 38"/>
          <p:cNvGrpSpPr>
            <a:grpSpLocks/>
          </p:cNvGrpSpPr>
          <p:nvPr/>
        </p:nvGrpSpPr>
        <p:grpSpPr bwMode="auto">
          <a:xfrm>
            <a:off x="4441829" y="3429000"/>
            <a:ext cx="652463" cy="914400"/>
            <a:chOff x="2798" y="2160"/>
            <a:chExt cx="411" cy="576"/>
          </a:xfrm>
        </p:grpSpPr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2832" y="2160"/>
              <a:ext cx="0" cy="576"/>
            </a:xfrm>
            <a:prstGeom prst="line">
              <a:avLst/>
            </a:prstGeom>
            <a:noFill/>
            <a:ln w="19050" cmpd="sng">
              <a:solidFill>
                <a:srgbClr val="FF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22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1" name="Text Box 40"/>
            <p:cNvSpPr txBox="1">
              <a:spLocks noChangeArrowheads="1"/>
            </p:cNvSpPr>
            <p:nvPr/>
          </p:nvSpPr>
          <p:spPr bwMode="auto">
            <a:xfrm>
              <a:off x="2798" y="2280"/>
              <a:ext cx="41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2200" b="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N(</a:t>
              </a:r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t)</a:t>
              </a:r>
            </a:p>
          </p:txBody>
        </p:sp>
      </p:grpSp>
      <p:sp>
        <p:nvSpPr>
          <p:cNvPr id="84" name="Text Box 43"/>
          <p:cNvSpPr txBox="1">
            <a:spLocks noChangeArrowheads="1"/>
          </p:cNvSpPr>
          <p:nvPr/>
        </p:nvSpPr>
        <p:spPr bwMode="auto">
          <a:xfrm>
            <a:off x="838200" y="1859340"/>
            <a:ext cx="444253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dirty="0">
                <a:latin typeface="Times New Roman"/>
                <a:cs typeface="Times New Roman"/>
              </a:rPr>
              <a:t>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</a:t>
            </a:r>
            <a:r>
              <a:rPr lang="en-US" sz="2400" b="0" dirty="0">
                <a:latin typeface="Gill Sans Light"/>
                <a:cs typeface="Gill Sans Light"/>
              </a:rPr>
              <a:t> = response time of job </a:t>
            </a:r>
            <a:r>
              <a:rPr lang="en-US" sz="2400" b="0" i="1" dirty="0" err="1">
                <a:latin typeface="Times New Roman"/>
                <a:cs typeface="Times New Roman"/>
              </a:rPr>
              <a:t>i</a:t>
            </a:r>
            <a:endParaRPr lang="en-US" sz="2400" b="0" i="1" dirty="0">
              <a:latin typeface="Times New Roman"/>
              <a:cs typeface="Times New Roman"/>
            </a:endParaRPr>
          </a:p>
          <a:p>
            <a:r>
              <a:rPr lang="en-US" sz="2400" b="0" dirty="0">
                <a:latin typeface="Times New Roman"/>
                <a:cs typeface="Times New Roman"/>
              </a:rPr>
              <a:t>N(t) </a:t>
            </a:r>
            <a:r>
              <a:rPr lang="en-US" sz="2400" b="0" dirty="0">
                <a:latin typeface="Gill Sans Light"/>
                <a:cs typeface="Gill Sans Light"/>
              </a:rPr>
              <a:t>= number of jobs in system</a:t>
            </a:r>
          </a:p>
          <a:p>
            <a:r>
              <a:rPr lang="en-US" sz="2400" b="0" dirty="0">
                <a:latin typeface="Gill Sans Light"/>
                <a:cs typeface="Gill Sans Light"/>
              </a:rPr>
              <a:t>          at time </a:t>
            </a:r>
            <a:r>
              <a:rPr lang="en-US" sz="2400" b="0" i="1" dirty="0">
                <a:latin typeface="Times New Roman"/>
                <a:cs typeface="Times New Roman"/>
              </a:rPr>
              <a:t>t</a:t>
            </a:r>
            <a:r>
              <a:rPr lang="en-US" sz="2400" b="0" dirty="0">
                <a:latin typeface="Gill Sans Light"/>
                <a:cs typeface="Gill Sans Light"/>
              </a:rPr>
              <a:t>  </a:t>
            </a:r>
          </a:p>
          <a:p>
            <a:pPr algn="l"/>
            <a:r>
              <a:rPr lang="en-US" sz="2400" b="0" dirty="0" smtClean="0">
                <a:latin typeface="Times New Roman"/>
                <a:cs typeface="Times New Roman"/>
              </a:rPr>
              <a:t>S(</a:t>
            </a:r>
            <a:r>
              <a:rPr lang="en-US" sz="2400" b="0" dirty="0" err="1" smtClean="0">
                <a:latin typeface="Times New Roman"/>
                <a:cs typeface="Times New Roman"/>
              </a:rPr>
              <a:t>i</a:t>
            </a:r>
            <a:r>
              <a:rPr lang="en-US" sz="2400" b="0" dirty="0" smtClean="0">
                <a:latin typeface="Times New Roman"/>
                <a:cs typeface="Times New Roman"/>
              </a:rPr>
              <a:t>) = L(</a:t>
            </a:r>
            <a:r>
              <a:rPr lang="en-US" sz="2400" b="0" dirty="0" err="1" smtClean="0">
                <a:latin typeface="Times New Roman"/>
                <a:cs typeface="Times New Roman"/>
              </a:rPr>
              <a:t>i</a:t>
            </a:r>
            <a:r>
              <a:rPr lang="en-US" sz="2400" b="0" dirty="0" smtClean="0">
                <a:latin typeface="Times New Roman"/>
                <a:cs typeface="Times New Roman"/>
              </a:rPr>
              <a:t>) * 1 = L(</a:t>
            </a:r>
            <a:r>
              <a:rPr lang="en-US" sz="2400" b="0" dirty="0" err="1" smtClean="0">
                <a:latin typeface="Times New Roman"/>
                <a:cs typeface="Times New Roman"/>
              </a:rPr>
              <a:t>i</a:t>
            </a:r>
            <a:r>
              <a:rPr lang="en-US" sz="2400" b="0" dirty="0" smtClean="0">
                <a:latin typeface="Times New Roman"/>
                <a:cs typeface="Times New Roman"/>
              </a:rPr>
              <a:t>)</a:t>
            </a:r>
            <a:endParaRPr lang="en-US" sz="2400" b="0" dirty="0">
              <a:latin typeface="Times New Roman"/>
              <a:cs typeface="Times New Roman"/>
            </a:endParaRPr>
          </a:p>
        </p:txBody>
      </p:sp>
      <p:sp>
        <p:nvSpPr>
          <p:cNvPr id="89" name="Text Box 37"/>
          <p:cNvSpPr txBox="1">
            <a:spLocks noChangeArrowheads="1"/>
          </p:cNvSpPr>
          <p:nvPr/>
        </p:nvSpPr>
        <p:spPr bwMode="auto">
          <a:xfrm>
            <a:off x="76200" y="1981200"/>
            <a:ext cx="723582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 dirty="0" smtClean="0">
                <a:latin typeface="Times New Roman"/>
                <a:cs typeface="Times New Roman"/>
              </a:rPr>
              <a:t>Job </a:t>
            </a:r>
            <a:r>
              <a:rPr lang="en-US" sz="2200" b="0" dirty="0" err="1" smtClean="0">
                <a:latin typeface="Times New Roman"/>
                <a:cs typeface="Times New Roman"/>
              </a:rPr>
              <a:t>i</a:t>
            </a:r>
            <a:endParaRPr lang="en-US" sz="2200" b="0" dirty="0">
              <a:latin typeface="Times New Roman"/>
              <a:cs typeface="Times New Roman"/>
            </a:endParaRPr>
          </a:p>
        </p:txBody>
      </p:sp>
      <p:sp>
        <p:nvSpPr>
          <p:cNvPr id="45" name="Text Box 53"/>
          <p:cNvSpPr txBox="1">
            <a:spLocks noChangeArrowheads="1"/>
          </p:cNvSpPr>
          <p:nvPr/>
        </p:nvSpPr>
        <p:spPr bwMode="auto">
          <a:xfrm>
            <a:off x="1356754" y="4936455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 smtClean="0">
                <a:solidFill>
                  <a:srgbClr val="FFFFFF"/>
                </a:solidFill>
                <a:latin typeface="Times New Roman"/>
                <a:cs typeface="Times New Roman"/>
              </a:rPr>
              <a:t>S(1)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1966354" y="4707855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 smtClean="0">
                <a:solidFill>
                  <a:srgbClr val="FFFFFF"/>
                </a:solidFill>
                <a:latin typeface="Times New Roman"/>
                <a:cs typeface="Times New Roman"/>
              </a:rPr>
              <a:t>S(2)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47" name="Text Box 61"/>
          <p:cNvSpPr txBox="1">
            <a:spLocks noChangeArrowheads="1"/>
          </p:cNvSpPr>
          <p:nvPr/>
        </p:nvSpPr>
        <p:spPr bwMode="auto">
          <a:xfrm>
            <a:off x="1143000" y="5805488"/>
            <a:ext cx="70782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400" b="0" dirty="0">
                <a:latin typeface="Times New Roman"/>
                <a:cs typeface="Times New Roman"/>
              </a:rPr>
              <a:t>S =  S(1) + S(2) + … + S</a:t>
            </a:r>
            <a:r>
              <a:rPr lang="en-US" sz="2400" b="0" dirty="0" smtClean="0">
                <a:latin typeface="Times New Roman"/>
                <a:cs typeface="Times New Roman"/>
              </a:rPr>
              <a:t>(k)  </a:t>
            </a:r>
            <a:r>
              <a:rPr lang="en-US" sz="2400" b="0" dirty="0">
                <a:latin typeface="Times New Roman"/>
                <a:cs typeface="Times New Roman"/>
              </a:rPr>
              <a:t>= L</a:t>
            </a:r>
            <a:r>
              <a:rPr lang="en-US" sz="2400" b="0" dirty="0" smtClean="0">
                <a:latin typeface="Times New Roman"/>
                <a:cs typeface="Times New Roman"/>
              </a:rPr>
              <a:t>(</a:t>
            </a:r>
            <a:r>
              <a:rPr lang="en-US" sz="2400" b="0" dirty="0">
                <a:latin typeface="Times New Roman"/>
                <a:cs typeface="Times New Roman"/>
              </a:rPr>
              <a:t>1) + </a:t>
            </a:r>
            <a:r>
              <a:rPr lang="en-US" sz="2400" b="0" dirty="0" smtClean="0">
                <a:latin typeface="Times New Roman"/>
                <a:cs typeface="Times New Roman"/>
              </a:rPr>
              <a:t>L(</a:t>
            </a:r>
            <a:r>
              <a:rPr lang="en-US" sz="2400" b="0" dirty="0">
                <a:latin typeface="Times New Roman"/>
                <a:cs typeface="Times New Roman"/>
              </a:rPr>
              <a:t>2) + … + </a:t>
            </a:r>
            <a:r>
              <a:rPr lang="en-US" sz="2400" b="0" dirty="0" smtClean="0">
                <a:latin typeface="Times New Roman"/>
                <a:cs typeface="Times New Roman"/>
              </a:rPr>
              <a:t>L(k)</a:t>
            </a:r>
            <a:endParaRPr lang="en-US" sz="2400" b="0" dirty="0">
              <a:latin typeface="Times New Roman"/>
              <a:cs typeface="Times New Roman"/>
            </a:endParaRPr>
          </a:p>
        </p:txBody>
      </p:sp>
      <p:sp>
        <p:nvSpPr>
          <p:cNvPr id="48" name="Text Box 53"/>
          <p:cNvSpPr txBox="1">
            <a:spLocks noChangeArrowheads="1"/>
          </p:cNvSpPr>
          <p:nvPr/>
        </p:nvSpPr>
        <p:spPr bwMode="auto">
          <a:xfrm>
            <a:off x="6690754" y="2419276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 smtClean="0">
                <a:solidFill>
                  <a:srgbClr val="FFFFFF"/>
                </a:solidFill>
                <a:latin typeface="Times New Roman"/>
                <a:cs typeface="Times New Roman"/>
              </a:rPr>
              <a:t>S(k)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9208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Little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s Theorem: Proof Sketch</a:t>
            </a:r>
          </a:p>
        </p:txBody>
      </p:sp>
      <p:sp>
        <p:nvSpPr>
          <p:cNvPr id="62468" name="Line 3"/>
          <p:cNvSpPr>
            <a:spLocks noChangeShapeType="1"/>
          </p:cNvSpPr>
          <p:nvPr/>
        </p:nvSpPr>
        <p:spPr bwMode="auto">
          <a:xfrm flipV="1">
            <a:off x="762000" y="1943100"/>
            <a:ext cx="0" cy="3352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69" name="Line 4"/>
          <p:cNvSpPr>
            <a:spLocks noChangeShapeType="1"/>
          </p:cNvSpPr>
          <p:nvPr/>
        </p:nvSpPr>
        <p:spPr bwMode="auto">
          <a:xfrm>
            <a:off x="762000" y="5257800"/>
            <a:ext cx="739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82" name="Text Box 37"/>
          <p:cNvSpPr txBox="1">
            <a:spLocks noChangeArrowheads="1"/>
          </p:cNvSpPr>
          <p:nvPr/>
        </p:nvSpPr>
        <p:spPr bwMode="auto">
          <a:xfrm>
            <a:off x="7616825" y="4876800"/>
            <a:ext cx="684183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>
                <a:latin typeface="Times New Roman"/>
                <a:cs typeface="Times New Roman"/>
              </a:rPr>
              <a:t>time</a:t>
            </a:r>
          </a:p>
        </p:txBody>
      </p:sp>
      <p:sp>
        <p:nvSpPr>
          <p:cNvPr id="62485" name="Freeform 44"/>
          <p:cNvSpPr>
            <a:spLocks/>
          </p:cNvSpPr>
          <p:nvPr/>
        </p:nvSpPr>
        <p:spPr bwMode="auto">
          <a:xfrm>
            <a:off x="2209800" y="2514600"/>
            <a:ext cx="5334000" cy="2743200"/>
          </a:xfrm>
          <a:custGeom>
            <a:avLst/>
            <a:gdLst>
              <a:gd name="T0" fmla="*/ 0 w 3360"/>
              <a:gd name="T1" fmla="*/ 1728 h 1728"/>
              <a:gd name="T2" fmla="*/ 0 w 3360"/>
              <a:gd name="T3" fmla="*/ 1584 h 1728"/>
              <a:gd name="T4" fmla="*/ 384 w 3360"/>
              <a:gd name="T5" fmla="*/ 1584 h 1728"/>
              <a:gd name="T6" fmla="*/ 384 w 3360"/>
              <a:gd name="T7" fmla="*/ 1440 h 1728"/>
              <a:gd name="T8" fmla="*/ 960 w 3360"/>
              <a:gd name="T9" fmla="*/ 1440 h 1728"/>
              <a:gd name="T10" fmla="*/ 960 w 3360"/>
              <a:gd name="T11" fmla="*/ 1296 h 1728"/>
              <a:gd name="T12" fmla="*/ 1200 w 3360"/>
              <a:gd name="T13" fmla="*/ 1296 h 1728"/>
              <a:gd name="T14" fmla="*/ 1200 w 3360"/>
              <a:gd name="T15" fmla="*/ 1152 h 1728"/>
              <a:gd name="T16" fmla="*/ 1536 w 3360"/>
              <a:gd name="T17" fmla="*/ 1152 h 1728"/>
              <a:gd name="T18" fmla="*/ 1536 w 3360"/>
              <a:gd name="T19" fmla="*/ 1008 h 1728"/>
              <a:gd name="T20" fmla="*/ 1776 w 3360"/>
              <a:gd name="T21" fmla="*/ 1008 h 1728"/>
              <a:gd name="T22" fmla="*/ 1776 w 3360"/>
              <a:gd name="T23" fmla="*/ 864 h 1728"/>
              <a:gd name="T24" fmla="*/ 2112 w 3360"/>
              <a:gd name="T25" fmla="*/ 864 h 1728"/>
              <a:gd name="T26" fmla="*/ 2112 w 3360"/>
              <a:gd name="T27" fmla="*/ 720 h 1728"/>
              <a:gd name="T28" fmla="*/ 2448 w 3360"/>
              <a:gd name="T29" fmla="*/ 720 h 1728"/>
              <a:gd name="T30" fmla="*/ 2448 w 3360"/>
              <a:gd name="T31" fmla="*/ 576 h 1728"/>
              <a:gd name="T32" fmla="*/ 2784 w 3360"/>
              <a:gd name="T33" fmla="*/ 576 h 1728"/>
              <a:gd name="T34" fmla="*/ 2784 w 3360"/>
              <a:gd name="T35" fmla="*/ 432 h 1728"/>
              <a:gd name="T36" fmla="*/ 2928 w 3360"/>
              <a:gd name="T37" fmla="*/ 432 h 1728"/>
              <a:gd name="T38" fmla="*/ 2928 w 3360"/>
              <a:gd name="T39" fmla="*/ 288 h 1728"/>
              <a:gd name="T40" fmla="*/ 3168 w 3360"/>
              <a:gd name="T41" fmla="*/ 288 h 1728"/>
              <a:gd name="T42" fmla="*/ 3168 w 3360"/>
              <a:gd name="T43" fmla="*/ 144 h 1728"/>
              <a:gd name="T44" fmla="*/ 3360 w 3360"/>
              <a:gd name="T45" fmla="*/ 144 h 1728"/>
              <a:gd name="T46" fmla="*/ 3360 w 3360"/>
              <a:gd name="T47" fmla="*/ 0 h 172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3360"/>
              <a:gd name="T73" fmla="*/ 0 h 1728"/>
              <a:gd name="T74" fmla="*/ 3360 w 3360"/>
              <a:gd name="T75" fmla="*/ 1728 h 1728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3360" h="1728">
                <a:moveTo>
                  <a:pt x="0" y="1728"/>
                </a:moveTo>
                <a:lnTo>
                  <a:pt x="0" y="1584"/>
                </a:lnTo>
                <a:lnTo>
                  <a:pt x="384" y="1584"/>
                </a:lnTo>
                <a:lnTo>
                  <a:pt x="384" y="1440"/>
                </a:lnTo>
                <a:lnTo>
                  <a:pt x="960" y="1440"/>
                </a:lnTo>
                <a:lnTo>
                  <a:pt x="960" y="1296"/>
                </a:lnTo>
                <a:lnTo>
                  <a:pt x="1200" y="1296"/>
                </a:lnTo>
                <a:lnTo>
                  <a:pt x="1200" y="1152"/>
                </a:lnTo>
                <a:lnTo>
                  <a:pt x="1536" y="1152"/>
                </a:lnTo>
                <a:lnTo>
                  <a:pt x="1536" y="1008"/>
                </a:lnTo>
                <a:lnTo>
                  <a:pt x="1776" y="1008"/>
                </a:lnTo>
                <a:lnTo>
                  <a:pt x="1776" y="864"/>
                </a:lnTo>
                <a:lnTo>
                  <a:pt x="2112" y="864"/>
                </a:lnTo>
                <a:lnTo>
                  <a:pt x="2112" y="720"/>
                </a:lnTo>
                <a:lnTo>
                  <a:pt x="2448" y="720"/>
                </a:lnTo>
                <a:lnTo>
                  <a:pt x="2448" y="576"/>
                </a:lnTo>
                <a:lnTo>
                  <a:pt x="2784" y="576"/>
                </a:lnTo>
                <a:lnTo>
                  <a:pt x="2784" y="432"/>
                </a:lnTo>
                <a:lnTo>
                  <a:pt x="2928" y="432"/>
                </a:lnTo>
                <a:lnTo>
                  <a:pt x="2928" y="288"/>
                </a:lnTo>
                <a:lnTo>
                  <a:pt x="3168" y="288"/>
                </a:lnTo>
                <a:lnTo>
                  <a:pt x="3168" y="144"/>
                </a:lnTo>
                <a:lnTo>
                  <a:pt x="3360" y="144"/>
                </a:lnTo>
                <a:lnTo>
                  <a:pt x="3360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6" name="Freeform 45"/>
          <p:cNvSpPr>
            <a:spLocks/>
          </p:cNvSpPr>
          <p:nvPr/>
        </p:nvSpPr>
        <p:spPr bwMode="auto">
          <a:xfrm>
            <a:off x="1219200" y="2514600"/>
            <a:ext cx="6096000" cy="2743200"/>
          </a:xfrm>
          <a:custGeom>
            <a:avLst/>
            <a:gdLst>
              <a:gd name="T0" fmla="*/ 0 w 3840"/>
              <a:gd name="T1" fmla="*/ 1728 h 1728"/>
              <a:gd name="T2" fmla="*/ 0 w 3840"/>
              <a:gd name="T3" fmla="*/ 1584 h 1728"/>
              <a:gd name="T4" fmla="*/ 384 w 3840"/>
              <a:gd name="T5" fmla="*/ 1584 h 1728"/>
              <a:gd name="T6" fmla="*/ 384 w 3840"/>
              <a:gd name="T7" fmla="*/ 1440 h 1728"/>
              <a:gd name="T8" fmla="*/ 576 w 3840"/>
              <a:gd name="T9" fmla="*/ 1440 h 1728"/>
              <a:gd name="T10" fmla="*/ 576 w 3840"/>
              <a:gd name="T11" fmla="*/ 1296 h 1728"/>
              <a:gd name="T12" fmla="*/ 816 w 3840"/>
              <a:gd name="T13" fmla="*/ 1296 h 1728"/>
              <a:gd name="T14" fmla="*/ 816 w 3840"/>
              <a:gd name="T15" fmla="*/ 1152 h 1728"/>
              <a:gd name="T16" fmla="*/ 1152 w 3840"/>
              <a:gd name="T17" fmla="*/ 1152 h 1728"/>
              <a:gd name="T18" fmla="*/ 1152 w 3840"/>
              <a:gd name="T19" fmla="*/ 1008 h 1728"/>
              <a:gd name="T20" fmla="*/ 1584 w 3840"/>
              <a:gd name="T21" fmla="*/ 1008 h 1728"/>
              <a:gd name="T22" fmla="*/ 1584 w 3840"/>
              <a:gd name="T23" fmla="*/ 864 h 1728"/>
              <a:gd name="T24" fmla="*/ 1776 w 3840"/>
              <a:gd name="T25" fmla="*/ 864 h 1728"/>
              <a:gd name="T26" fmla="*/ 1776 w 3840"/>
              <a:gd name="T27" fmla="*/ 720 h 1728"/>
              <a:gd name="T28" fmla="*/ 1968 w 3840"/>
              <a:gd name="T29" fmla="*/ 720 h 1728"/>
              <a:gd name="T30" fmla="*/ 1968 w 3840"/>
              <a:gd name="T31" fmla="*/ 576 h 1728"/>
              <a:gd name="T32" fmla="*/ 2448 w 3840"/>
              <a:gd name="T33" fmla="*/ 576 h 1728"/>
              <a:gd name="T34" fmla="*/ 2448 w 3840"/>
              <a:gd name="T35" fmla="*/ 432 h 1728"/>
              <a:gd name="T36" fmla="*/ 2640 w 3840"/>
              <a:gd name="T37" fmla="*/ 432 h 1728"/>
              <a:gd name="T38" fmla="*/ 2640 w 3840"/>
              <a:gd name="T39" fmla="*/ 288 h 1728"/>
              <a:gd name="T40" fmla="*/ 2784 w 3840"/>
              <a:gd name="T41" fmla="*/ 288 h 1728"/>
              <a:gd name="T42" fmla="*/ 2784 w 3840"/>
              <a:gd name="T43" fmla="*/ 144 h 1728"/>
              <a:gd name="T44" fmla="*/ 3216 w 3840"/>
              <a:gd name="T45" fmla="*/ 144 h 1728"/>
              <a:gd name="T46" fmla="*/ 3216 w 3840"/>
              <a:gd name="T47" fmla="*/ 0 h 1728"/>
              <a:gd name="T48" fmla="*/ 3840 w 3840"/>
              <a:gd name="T49" fmla="*/ 0 h 17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840"/>
              <a:gd name="T76" fmla="*/ 0 h 1728"/>
              <a:gd name="T77" fmla="*/ 3840 w 3840"/>
              <a:gd name="T78" fmla="*/ 1728 h 1728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840" h="1728">
                <a:moveTo>
                  <a:pt x="0" y="1728"/>
                </a:moveTo>
                <a:lnTo>
                  <a:pt x="0" y="1584"/>
                </a:lnTo>
                <a:lnTo>
                  <a:pt x="384" y="1584"/>
                </a:lnTo>
                <a:lnTo>
                  <a:pt x="384" y="1440"/>
                </a:lnTo>
                <a:lnTo>
                  <a:pt x="576" y="1440"/>
                </a:lnTo>
                <a:lnTo>
                  <a:pt x="576" y="1296"/>
                </a:lnTo>
                <a:lnTo>
                  <a:pt x="816" y="1296"/>
                </a:lnTo>
                <a:lnTo>
                  <a:pt x="816" y="1152"/>
                </a:lnTo>
                <a:lnTo>
                  <a:pt x="1152" y="1152"/>
                </a:lnTo>
                <a:lnTo>
                  <a:pt x="1152" y="1008"/>
                </a:lnTo>
                <a:lnTo>
                  <a:pt x="1584" y="1008"/>
                </a:lnTo>
                <a:lnTo>
                  <a:pt x="1584" y="864"/>
                </a:lnTo>
                <a:lnTo>
                  <a:pt x="1776" y="864"/>
                </a:lnTo>
                <a:lnTo>
                  <a:pt x="1776" y="720"/>
                </a:lnTo>
                <a:lnTo>
                  <a:pt x="1968" y="720"/>
                </a:lnTo>
                <a:lnTo>
                  <a:pt x="1968" y="576"/>
                </a:lnTo>
                <a:lnTo>
                  <a:pt x="2448" y="576"/>
                </a:lnTo>
                <a:lnTo>
                  <a:pt x="2448" y="432"/>
                </a:lnTo>
                <a:lnTo>
                  <a:pt x="2640" y="432"/>
                </a:lnTo>
                <a:lnTo>
                  <a:pt x="2640" y="288"/>
                </a:lnTo>
                <a:lnTo>
                  <a:pt x="2784" y="288"/>
                </a:lnTo>
                <a:lnTo>
                  <a:pt x="2784" y="144"/>
                </a:lnTo>
                <a:lnTo>
                  <a:pt x="3216" y="144"/>
                </a:lnTo>
                <a:lnTo>
                  <a:pt x="3216" y="0"/>
                </a:lnTo>
                <a:lnTo>
                  <a:pt x="3840" y="0"/>
                </a:ln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7" name="Line 46"/>
          <p:cNvSpPr>
            <a:spLocks noChangeShapeType="1"/>
          </p:cNvSpPr>
          <p:nvPr/>
        </p:nvSpPr>
        <p:spPr bwMode="auto">
          <a:xfrm>
            <a:off x="12192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8" name="Line 47"/>
          <p:cNvSpPr>
            <a:spLocks noChangeShapeType="1"/>
          </p:cNvSpPr>
          <p:nvPr/>
        </p:nvSpPr>
        <p:spPr bwMode="auto">
          <a:xfrm>
            <a:off x="75438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9" name="Line 48"/>
          <p:cNvSpPr>
            <a:spLocks noChangeShapeType="1"/>
          </p:cNvSpPr>
          <p:nvPr/>
        </p:nvSpPr>
        <p:spPr bwMode="auto">
          <a:xfrm>
            <a:off x="7543800" y="25146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0" name="Line 49"/>
          <p:cNvSpPr>
            <a:spLocks noChangeShapeType="1"/>
          </p:cNvSpPr>
          <p:nvPr/>
        </p:nvSpPr>
        <p:spPr bwMode="auto">
          <a:xfrm>
            <a:off x="1219200" y="5410200"/>
            <a:ext cx="6324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1" name="Text Box 50"/>
          <p:cNvSpPr txBox="1">
            <a:spLocks noChangeArrowheads="1"/>
          </p:cNvSpPr>
          <p:nvPr/>
        </p:nvSpPr>
        <p:spPr bwMode="auto">
          <a:xfrm>
            <a:off x="4708525" y="5370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/>
              <a:t>T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4800600" y="838200"/>
            <a:ext cx="3872551" cy="1371600"/>
            <a:chOff x="1605663" y="4773956"/>
            <a:chExt cx="5853751" cy="1689728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2847412" y="5422823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49536" y="5379666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5663" y="5103632"/>
              <a:ext cx="927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arrivals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45132" y="5103632"/>
              <a:ext cx="1314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departures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0" name="Cloud 59"/>
            <p:cNvSpPr/>
            <p:nvPr/>
          </p:nvSpPr>
          <p:spPr>
            <a:xfrm>
              <a:off x="3372204" y="4773956"/>
              <a:ext cx="2277332" cy="1211739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1" dirty="0" smtClean="0">
                  <a:latin typeface="Gill Sans" charset="0"/>
                  <a:ea typeface="Gill Sans" charset="0"/>
                  <a:cs typeface="Gill Sans" charset="0"/>
                </a:rPr>
                <a:t>N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2997788" y="5225366"/>
              <a:ext cx="160581" cy="351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2845388" y="5504128"/>
              <a:ext cx="3431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000" dirty="0">
                  <a:latin typeface="Times New Roman"/>
                  <a:cs typeface="Times New Roman"/>
                </a:rPr>
                <a:t>λ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3372204" y="6312156"/>
              <a:ext cx="2248136" cy="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372204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628516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326475" y="6028212"/>
              <a:ext cx="33309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en-US" sz="2000" b="0" i="1" dirty="0" smtClean="0">
                  <a:latin typeface="Gill Sans" charset="0"/>
                  <a:ea typeface="Gill Sans" charset="0"/>
                  <a:cs typeface="Gill Sans" charset="0"/>
                </a:rPr>
                <a:t>L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1219200" y="50292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1828800" y="48006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2133600" y="45720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2514600" y="43434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3048000" y="41148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3733800" y="3886200"/>
            <a:ext cx="12954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4038600" y="36576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343400" y="3429000"/>
            <a:ext cx="1752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5105400" y="32004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5410200" y="2971800"/>
            <a:ext cx="14478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5638800" y="27432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6324600" y="2514600"/>
            <a:ext cx="1219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pSp>
        <p:nvGrpSpPr>
          <p:cNvPr id="79" name="Group 38"/>
          <p:cNvGrpSpPr>
            <a:grpSpLocks/>
          </p:cNvGrpSpPr>
          <p:nvPr/>
        </p:nvGrpSpPr>
        <p:grpSpPr bwMode="auto">
          <a:xfrm>
            <a:off x="4441829" y="3429000"/>
            <a:ext cx="652463" cy="914400"/>
            <a:chOff x="2798" y="2160"/>
            <a:chExt cx="411" cy="576"/>
          </a:xfrm>
        </p:grpSpPr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2832" y="2160"/>
              <a:ext cx="0" cy="576"/>
            </a:xfrm>
            <a:prstGeom prst="line">
              <a:avLst/>
            </a:prstGeom>
            <a:noFill/>
            <a:ln w="19050" cmpd="sng">
              <a:solidFill>
                <a:srgbClr val="FF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22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1" name="Text Box 40"/>
            <p:cNvSpPr txBox="1">
              <a:spLocks noChangeArrowheads="1"/>
            </p:cNvSpPr>
            <p:nvPr/>
          </p:nvSpPr>
          <p:spPr bwMode="auto">
            <a:xfrm>
              <a:off x="2798" y="2280"/>
              <a:ext cx="41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2200" b="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N(</a:t>
              </a:r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t)</a:t>
              </a:r>
            </a:p>
          </p:txBody>
        </p:sp>
      </p:grpSp>
      <p:sp>
        <p:nvSpPr>
          <p:cNvPr id="84" name="Text Box 43"/>
          <p:cNvSpPr txBox="1">
            <a:spLocks noChangeArrowheads="1"/>
          </p:cNvSpPr>
          <p:nvPr/>
        </p:nvSpPr>
        <p:spPr bwMode="auto">
          <a:xfrm>
            <a:off x="838200" y="1859340"/>
            <a:ext cx="444525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dirty="0">
                <a:latin typeface="Times New Roman"/>
                <a:cs typeface="Times New Roman"/>
              </a:rPr>
              <a:t>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</a:t>
            </a:r>
            <a:r>
              <a:rPr lang="en-US" sz="2400" b="0" dirty="0">
                <a:latin typeface="Gill Sans Light"/>
                <a:cs typeface="Gill Sans Light"/>
              </a:rPr>
              <a:t> = response time of job </a:t>
            </a:r>
            <a:r>
              <a:rPr lang="en-US" sz="2400" b="0" i="1" dirty="0" err="1">
                <a:latin typeface="Times New Roman"/>
                <a:cs typeface="Times New Roman"/>
              </a:rPr>
              <a:t>i</a:t>
            </a:r>
            <a:endParaRPr lang="en-US" sz="2400" b="0" i="1" dirty="0">
              <a:latin typeface="Times New Roman"/>
              <a:cs typeface="Times New Roman"/>
            </a:endParaRPr>
          </a:p>
          <a:p>
            <a:r>
              <a:rPr lang="en-US" sz="2400" b="0" dirty="0">
                <a:latin typeface="Times New Roman"/>
                <a:cs typeface="Times New Roman"/>
              </a:rPr>
              <a:t>N(t) </a:t>
            </a:r>
            <a:r>
              <a:rPr lang="en-US" sz="2400" b="0" dirty="0">
                <a:latin typeface="Gill Sans Light"/>
                <a:cs typeface="Gill Sans Light"/>
              </a:rPr>
              <a:t>= number of jobs in system</a:t>
            </a:r>
          </a:p>
          <a:p>
            <a:r>
              <a:rPr lang="en-US" sz="2400" b="0" dirty="0">
                <a:latin typeface="Gill Sans Light"/>
                <a:cs typeface="Gill Sans Light"/>
              </a:rPr>
              <a:t>          at time </a:t>
            </a:r>
            <a:r>
              <a:rPr lang="en-US" sz="2400" b="0" i="1" dirty="0">
                <a:latin typeface="Times New Roman"/>
                <a:cs typeface="Times New Roman"/>
              </a:rPr>
              <a:t>t</a:t>
            </a:r>
            <a:r>
              <a:rPr lang="en-US" sz="2400" b="0" dirty="0">
                <a:latin typeface="Gill Sans Light"/>
                <a:cs typeface="Gill Sans Light"/>
              </a:rPr>
              <a:t>  </a:t>
            </a:r>
            <a:endParaRPr lang="en-US" sz="2400" b="0" dirty="0" smtClean="0">
              <a:latin typeface="Gill Sans Light"/>
              <a:cs typeface="Gill Sans Light"/>
            </a:endParaRPr>
          </a:p>
          <a:p>
            <a:r>
              <a:rPr lang="en-US" sz="2400" b="0" dirty="0">
                <a:latin typeface="Times New Roman"/>
                <a:cs typeface="Times New Roman"/>
              </a:rPr>
              <a:t>S(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 = 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 * 1 = 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 smtClean="0">
                <a:latin typeface="Times New Roman"/>
                <a:cs typeface="Times New Roman"/>
              </a:rPr>
              <a:t>)</a:t>
            </a:r>
            <a:endParaRPr lang="en-US" sz="2400" b="0" dirty="0">
              <a:latin typeface="Times New Roman"/>
              <a:cs typeface="Times New Roman"/>
            </a:endParaRPr>
          </a:p>
        </p:txBody>
      </p:sp>
      <p:grpSp>
        <p:nvGrpSpPr>
          <p:cNvPr id="85" name="Group 51"/>
          <p:cNvGrpSpPr>
            <a:grpSpLocks/>
          </p:cNvGrpSpPr>
          <p:nvPr/>
        </p:nvGrpSpPr>
        <p:grpSpPr bwMode="auto">
          <a:xfrm>
            <a:off x="1143000" y="5743572"/>
            <a:ext cx="6934200" cy="762000"/>
            <a:chOff x="1344" y="3648"/>
            <a:chExt cx="3264" cy="480"/>
          </a:xfrm>
        </p:grpSpPr>
        <p:sp>
          <p:nvSpPr>
            <p:cNvPr id="86" name="Rectangle 52"/>
            <p:cNvSpPr>
              <a:spLocks noChangeArrowheads="1"/>
            </p:cNvSpPr>
            <p:nvPr/>
          </p:nvSpPr>
          <p:spPr bwMode="auto">
            <a:xfrm>
              <a:off x="1344" y="3648"/>
              <a:ext cx="3264" cy="480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87" name="Text Box 53"/>
            <p:cNvSpPr txBox="1">
              <a:spLocks noChangeArrowheads="1"/>
            </p:cNvSpPr>
            <p:nvPr/>
          </p:nvSpPr>
          <p:spPr bwMode="auto">
            <a:xfrm>
              <a:off x="1942" y="3771"/>
              <a:ext cx="198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b="0" dirty="0" smtClean="0">
                  <a:latin typeface="Gill Sans Light"/>
                  <a:cs typeface="Gill Sans Light"/>
                </a:rPr>
                <a:t>Average occupancy (</a:t>
              </a:r>
              <a:r>
                <a:rPr lang="en-US" sz="2400" b="0" dirty="0" err="1" smtClean="0">
                  <a:latin typeface="Gill Sans Light"/>
                  <a:cs typeface="Gill Sans Light"/>
                </a:rPr>
                <a:t>N</a:t>
              </a:r>
              <a:r>
                <a:rPr lang="en-US" sz="2400" b="0" baseline="-25000" dirty="0" err="1" smtClean="0">
                  <a:latin typeface="Gill Sans Light"/>
                  <a:cs typeface="Gill Sans Light"/>
                </a:rPr>
                <a:t>avg</a:t>
              </a:r>
              <a:r>
                <a:rPr lang="en-US" sz="2400" b="0" dirty="0" smtClean="0">
                  <a:latin typeface="Gill Sans Light"/>
                  <a:cs typeface="Gill Sans Light"/>
                </a:rPr>
                <a:t>) = S/T </a:t>
              </a:r>
              <a:endParaRPr lang="en-US" sz="2400" b="0" dirty="0">
                <a:latin typeface="Gill Sans Light"/>
                <a:cs typeface="Gill Sans Light"/>
              </a:endParaRPr>
            </a:p>
          </p:txBody>
        </p:sp>
      </p:grpSp>
      <p:sp>
        <p:nvSpPr>
          <p:cNvPr id="89" name="Text Box 37"/>
          <p:cNvSpPr txBox="1">
            <a:spLocks noChangeArrowheads="1"/>
          </p:cNvSpPr>
          <p:nvPr/>
        </p:nvSpPr>
        <p:spPr bwMode="auto">
          <a:xfrm>
            <a:off x="76200" y="1981200"/>
            <a:ext cx="723582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 dirty="0" smtClean="0">
                <a:latin typeface="Times New Roman"/>
                <a:cs typeface="Times New Roman"/>
              </a:rPr>
              <a:t>Job </a:t>
            </a:r>
            <a:r>
              <a:rPr lang="en-US" sz="2200" b="0" dirty="0" err="1" smtClean="0">
                <a:latin typeface="Times New Roman"/>
                <a:cs typeface="Times New Roman"/>
              </a:rPr>
              <a:t>i</a:t>
            </a:r>
            <a:endParaRPr lang="en-US" sz="2200" b="0" dirty="0">
              <a:latin typeface="Times New Roman"/>
              <a:cs typeface="Times New Roman"/>
            </a:endParaRPr>
          </a:p>
        </p:txBody>
      </p:sp>
      <p:sp>
        <p:nvSpPr>
          <p:cNvPr id="45" name="Text Box 53"/>
          <p:cNvSpPr txBox="1">
            <a:spLocks noChangeArrowheads="1"/>
          </p:cNvSpPr>
          <p:nvPr/>
        </p:nvSpPr>
        <p:spPr bwMode="auto">
          <a:xfrm>
            <a:off x="2971800" y="4038600"/>
            <a:ext cx="1118897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400" b="0" dirty="0">
                <a:solidFill>
                  <a:srgbClr val="FFFFFF"/>
                </a:solidFill>
                <a:latin typeface="Times New Roman"/>
                <a:cs typeface="Times New Roman"/>
              </a:rPr>
              <a:t>S= area</a:t>
            </a:r>
          </a:p>
        </p:txBody>
      </p:sp>
    </p:spTree>
    <p:extLst>
      <p:ext uri="{BB962C8B-B14F-4D97-AF65-F5344CB8AC3E}">
        <p14:creationId xmlns:p14="http://schemas.microsoft.com/office/powerpoint/2010/main" val="2435184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Little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s Theorem: Proof Sketch</a:t>
            </a:r>
          </a:p>
        </p:txBody>
      </p:sp>
      <p:sp>
        <p:nvSpPr>
          <p:cNvPr id="62468" name="Line 3"/>
          <p:cNvSpPr>
            <a:spLocks noChangeShapeType="1"/>
          </p:cNvSpPr>
          <p:nvPr/>
        </p:nvSpPr>
        <p:spPr bwMode="auto">
          <a:xfrm flipV="1">
            <a:off x="762000" y="1943100"/>
            <a:ext cx="0" cy="3352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69" name="Line 4"/>
          <p:cNvSpPr>
            <a:spLocks noChangeShapeType="1"/>
          </p:cNvSpPr>
          <p:nvPr/>
        </p:nvSpPr>
        <p:spPr bwMode="auto">
          <a:xfrm>
            <a:off x="762000" y="5257800"/>
            <a:ext cx="739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82" name="Text Box 37"/>
          <p:cNvSpPr txBox="1">
            <a:spLocks noChangeArrowheads="1"/>
          </p:cNvSpPr>
          <p:nvPr/>
        </p:nvSpPr>
        <p:spPr bwMode="auto">
          <a:xfrm>
            <a:off x="7616825" y="4876800"/>
            <a:ext cx="684183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>
                <a:latin typeface="Times New Roman"/>
                <a:cs typeface="Times New Roman"/>
              </a:rPr>
              <a:t>time</a:t>
            </a:r>
          </a:p>
        </p:txBody>
      </p:sp>
      <p:sp>
        <p:nvSpPr>
          <p:cNvPr id="62485" name="Freeform 44"/>
          <p:cNvSpPr>
            <a:spLocks/>
          </p:cNvSpPr>
          <p:nvPr/>
        </p:nvSpPr>
        <p:spPr bwMode="auto">
          <a:xfrm>
            <a:off x="2209800" y="2514600"/>
            <a:ext cx="5334000" cy="2743200"/>
          </a:xfrm>
          <a:custGeom>
            <a:avLst/>
            <a:gdLst>
              <a:gd name="T0" fmla="*/ 0 w 3360"/>
              <a:gd name="T1" fmla="*/ 1728 h 1728"/>
              <a:gd name="T2" fmla="*/ 0 w 3360"/>
              <a:gd name="T3" fmla="*/ 1584 h 1728"/>
              <a:gd name="T4" fmla="*/ 384 w 3360"/>
              <a:gd name="T5" fmla="*/ 1584 h 1728"/>
              <a:gd name="T6" fmla="*/ 384 w 3360"/>
              <a:gd name="T7" fmla="*/ 1440 h 1728"/>
              <a:gd name="T8" fmla="*/ 960 w 3360"/>
              <a:gd name="T9" fmla="*/ 1440 h 1728"/>
              <a:gd name="T10" fmla="*/ 960 w 3360"/>
              <a:gd name="T11" fmla="*/ 1296 h 1728"/>
              <a:gd name="T12" fmla="*/ 1200 w 3360"/>
              <a:gd name="T13" fmla="*/ 1296 h 1728"/>
              <a:gd name="T14" fmla="*/ 1200 w 3360"/>
              <a:gd name="T15" fmla="*/ 1152 h 1728"/>
              <a:gd name="T16" fmla="*/ 1536 w 3360"/>
              <a:gd name="T17" fmla="*/ 1152 h 1728"/>
              <a:gd name="T18" fmla="*/ 1536 w 3360"/>
              <a:gd name="T19" fmla="*/ 1008 h 1728"/>
              <a:gd name="T20" fmla="*/ 1776 w 3360"/>
              <a:gd name="T21" fmla="*/ 1008 h 1728"/>
              <a:gd name="T22" fmla="*/ 1776 w 3360"/>
              <a:gd name="T23" fmla="*/ 864 h 1728"/>
              <a:gd name="T24" fmla="*/ 2112 w 3360"/>
              <a:gd name="T25" fmla="*/ 864 h 1728"/>
              <a:gd name="T26" fmla="*/ 2112 w 3360"/>
              <a:gd name="T27" fmla="*/ 720 h 1728"/>
              <a:gd name="T28" fmla="*/ 2448 w 3360"/>
              <a:gd name="T29" fmla="*/ 720 h 1728"/>
              <a:gd name="T30" fmla="*/ 2448 w 3360"/>
              <a:gd name="T31" fmla="*/ 576 h 1728"/>
              <a:gd name="T32" fmla="*/ 2784 w 3360"/>
              <a:gd name="T33" fmla="*/ 576 h 1728"/>
              <a:gd name="T34" fmla="*/ 2784 w 3360"/>
              <a:gd name="T35" fmla="*/ 432 h 1728"/>
              <a:gd name="T36" fmla="*/ 2928 w 3360"/>
              <a:gd name="T37" fmla="*/ 432 h 1728"/>
              <a:gd name="T38" fmla="*/ 2928 w 3360"/>
              <a:gd name="T39" fmla="*/ 288 h 1728"/>
              <a:gd name="T40" fmla="*/ 3168 w 3360"/>
              <a:gd name="T41" fmla="*/ 288 h 1728"/>
              <a:gd name="T42" fmla="*/ 3168 w 3360"/>
              <a:gd name="T43" fmla="*/ 144 h 1728"/>
              <a:gd name="T44" fmla="*/ 3360 w 3360"/>
              <a:gd name="T45" fmla="*/ 144 h 1728"/>
              <a:gd name="T46" fmla="*/ 3360 w 3360"/>
              <a:gd name="T47" fmla="*/ 0 h 172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3360"/>
              <a:gd name="T73" fmla="*/ 0 h 1728"/>
              <a:gd name="T74" fmla="*/ 3360 w 3360"/>
              <a:gd name="T75" fmla="*/ 1728 h 1728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3360" h="1728">
                <a:moveTo>
                  <a:pt x="0" y="1728"/>
                </a:moveTo>
                <a:lnTo>
                  <a:pt x="0" y="1584"/>
                </a:lnTo>
                <a:lnTo>
                  <a:pt x="384" y="1584"/>
                </a:lnTo>
                <a:lnTo>
                  <a:pt x="384" y="1440"/>
                </a:lnTo>
                <a:lnTo>
                  <a:pt x="960" y="1440"/>
                </a:lnTo>
                <a:lnTo>
                  <a:pt x="960" y="1296"/>
                </a:lnTo>
                <a:lnTo>
                  <a:pt x="1200" y="1296"/>
                </a:lnTo>
                <a:lnTo>
                  <a:pt x="1200" y="1152"/>
                </a:lnTo>
                <a:lnTo>
                  <a:pt x="1536" y="1152"/>
                </a:lnTo>
                <a:lnTo>
                  <a:pt x="1536" y="1008"/>
                </a:lnTo>
                <a:lnTo>
                  <a:pt x="1776" y="1008"/>
                </a:lnTo>
                <a:lnTo>
                  <a:pt x="1776" y="864"/>
                </a:lnTo>
                <a:lnTo>
                  <a:pt x="2112" y="864"/>
                </a:lnTo>
                <a:lnTo>
                  <a:pt x="2112" y="720"/>
                </a:lnTo>
                <a:lnTo>
                  <a:pt x="2448" y="720"/>
                </a:lnTo>
                <a:lnTo>
                  <a:pt x="2448" y="576"/>
                </a:lnTo>
                <a:lnTo>
                  <a:pt x="2784" y="576"/>
                </a:lnTo>
                <a:lnTo>
                  <a:pt x="2784" y="432"/>
                </a:lnTo>
                <a:lnTo>
                  <a:pt x="2928" y="432"/>
                </a:lnTo>
                <a:lnTo>
                  <a:pt x="2928" y="288"/>
                </a:lnTo>
                <a:lnTo>
                  <a:pt x="3168" y="288"/>
                </a:lnTo>
                <a:lnTo>
                  <a:pt x="3168" y="144"/>
                </a:lnTo>
                <a:lnTo>
                  <a:pt x="3360" y="144"/>
                </a:lnTo>
                <a:lnTo>
                  <a:pt x="3360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6" name="Freeform 45"/>
          <p:cNvSpPr>
            <a:spLocks/>
          </p:cNvSpPr>
          <p:nvPr/>
        </p:nvSpPr>
        <p:spPr bwMode="auto">
          <a:xfrm>
            <a:off x="1219200" y="2514600"/>
            <a:ext cx="6096000" cy="2743200"/>
          </a:xfrm>
          <a:custGeom>
            <a:avLst/>
            <a:gdLst>
              <a:gd name="T0" fmla="*/ 0 w 3840"/>
              <a:gd name="T1" fmla="*/ 1728 h 1728"/>
              <a:gd name="T2" fmla="*/ 0 w 3840"/>
              <a:gd name="T3" fmla="*/ 1584 h 1728"/>
              <a:gd name="T4" fmla="*/ 384 w 3840"/>
              <a:gd name="T5" fmla="*/ 1584 h 1728"/>
              <a:gd name="T6" fmla="*/ 384 w 3840"/>
              <a:gd name="T7" fmla="*/ 1440 h 1728"/>
              <a:gd name="T8" fmla="*/ 576 w 3840"/>
              <a:gd name="T9" fmla="*/ 1440 h 1728"/>
              <a:gd name="T10" fmla="*/ 576 w 3840"/>
              <a:gd name="T11" fmla="*/ 1296 h 1728"/>
              <a:gd name="T12" fmla="*/ 816 w 3840"/>
              <a:gd name="T13" fmla="*/ 1296 h 1728"/>
              <a:gd name="T14" fmla="*/ 816 w 3840"/>
              <a:gd name="T15" fmla="*/ 1152 h 1728"/>
              <a:gd name="T16" fmla="*/ 1152 w 3840"/>
              <a:gd name="T17" fmla="*/ 1152 h 1728"/>
              <a:gd name="T18" fmla="*/ 1152 w 3840"/>
              <a:gd name="T19" fmla="*/ 1008 h 1728"/>
              <a:gd name="T20" fmla="*/ 1584 w 3840"/>
              <a:gd name="T21" fmla="*/ 1008 h 1728"/>
              <a:gd name="T22" fmla="*/ 1584 w 3840"/>
              <a:gd name="T23" fmla="*/ 864 h 1728"/>
              <a:gd name="T24" fmla="*/ 1776 w 3840"/>
              <a:gd name="T25" fmla="*/ 864 h 1728"/>
              <a:gd name="T26" fmla="*/ 1776 w 3840"/>
              <a:gd name="T27" fmla="*/ 720 h 1728"/>
              <a:gd name="T28" fmla="*/ 1968 w 3840"/>
              <a:gd name="T29" fmla="*/ 720 h 1728"/>
              <a:gd name="T30" fmla="*/ 1968 w 3840"/>
              <a:gd name="T31" fmla="*/ 576 h 1728"/>
              <a:gd name="T32" fmla="*/ 2448 w 3840"/>
              <a:gd name="T33" fmla="*/ 576 h 1728"/>
              <a:gd name="T34" fmla="*/ 2448 w 3840"/>
              <a:gd name="T35" fmla="*/ 432 h 1728"/>
              <a:gd name="T36" fmla="*/ 2640 w 3840"/>
              <a:gd name="T37" fmla="*/ 432 h 1728"/>
              <a:gd name="T38" fmla="*/ 2640 w 3840"/>
              <a:gd name="T39" fmla="*/ 288 h 1728"/>
              <a:gd name="T40" fmla="*/ 2784 w 3840"/>
              <a:gd name="T41" fmla="*/ 288 h 1728"/>
              <a:gd name="T42" fmla="*/ 2784 w 3840"/>
              <a:gd name="T43" fmla="*/ 144 h 1728"/>
              <a:gd name="T44" fmla="*/ 3216 w 3840"/>
              <a:gd name="T45" fmla="*/ 144 h 1728"/>
              <a:gd name="T46" fmla="*/ 3216 w 3840"/>
              <a:gd name="T47" fmla="*/ 0 h 1728"/>
              <a:gd name="T48" fmla="*/ 3840 w 3840"/>
              <a:gd name="T49" fmla="*/ 0 h 17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840"/>
              <a:gd name="T76" fmla="*/ 0 h 1728"/>
              <a:gd name="T77" fmla="*/ 3840 w 3840"/>
              <a:gd name="T78" fmla="*/ 1728 h 1728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840" h="1728">
                <a:moveTo>
                  <a:pt x="0" y="1728"/>
                </a:moveTo>
                <a:lnTo>
                  <a:pt x="0" y="1584"/>
                </a:lnTo>
                <a:lnTo>
                  <a:pt x="384" y="1584"/>
                </a:lnTo>
                <a:lnTo>
                  <a:pt x="384" y="1440"/>
                </a:lnTo>
                <a:lnTo>
                  <a:pt x="576" y="1440"/>
                </a:lnTo>
                <a:lnTo>
                  <a:pt x="576" y="1296"/>
                </a:lnTo>
                <a:lnTo>
                  <a:pt x="816" y="1296"/>
                </a:lnTo>
                <a:lnTo>
                  <a:pt x="816" y="1152"/>
                </a:lnTo>
                <a:lnTo>
                  <a:pt x="1152" y="1152"/>
                </a:lnTo>
                <a:lnTo>
                  <a:pt x="1152" y="1008"/>
                </a:lnTo>
                <a:lnTo>
                  <a:pt x="1584" y="1008"/>
                </a:lnTo>
                <a:lnTo>
                  <a:pt x="1584" y="864"/>
                </a:lnTo>
                <a:lnTo>
                  <a:pt x="1776" y="864"/>
                </a:lnTo>
                <a:lnTo>
                  <a:pt x="1776" y="720"/>
                </a:lnTo>
                <a:lnTo>
                  <a:pt x="1968" y="720"/>
                </a:lnTo>
                <a:lnTo>
                  <a:pt x="1968" y="576"/>
                </a:lnTo>
                <a:lnTo>
                  <a:pt x="2448" y="576"/>
                </a:lnTo>
                <a:lnTo>
                  <a:pt x="2448" y="432"/>
                </a:lnTo>
                <a:lnTo>
                  <a:pt x="2640" y="432"/>
                </a:lnTo>
                <a:lnTo>
                  <a:pt x="2640" y="288"/>
                </a:lnTo>
                <a:lnTo>
                  <a:pt x="2784" y="288"/>
                </a:lnTo>
                <a:lnTo>
                  <a:pt x="2784" y="144"/>
                </a:lnTo>
                <a:lnTo>
                  <a:pt x="3216" y="144"/>
                </a:lnTo>
                <a:lnTo>
                  <a:pt x="3216" y="0"/>
                </a:lnTo>
                <a:lnTo>
                  <a:pt x="3840" y="0"/>
                </a:ln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7" name="Line 46"/>
          <p:cNvSpPr>
            <a:spLocks noChangeShapeType="1"/>
          </p:cNvSpPr>
          <p:nvPr/>
        </p:nvSpPr>
        <p:spPr bwMode="auto">
          <a:xfrm>
            <a:off x="12192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8" name="Line 47"/>
          <p:cNvSpPr>
            <a:spLocks noChangeShapeType="1"/>
          </p:cNvSpPr>
          <p:nvPr/>
        </p:nvSpPr>
        <p:spPr bwMode="auto">
          <a:xfrm>
            <a:off x="75438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9" name="Line 48"/>
          <p:cNvSpPr>
            <a:spLocks noChangeShapeType="1"/>
          </p:cNvSpPr>
          <p:nvPr/>
        </p:nvSpPr>
        <p:spPr bwMode="auto">
          <a:xfrm>
            <a:off x="7543800" y="25146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0" name="Line 49"/>
          <p:cNvSpPr>
            <a:spLocks noChangeShapeType="1"/>
          </p:cNvSpPr>
          <p:nvPr/>
        </p:nvSpPr>
        <p:spPr bwMode="auto">
          <a:xfrm>
            <a:off x="1219200" y="5410200"/>
            <a:ext cx="6324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1" name="Text Box 50"/>
          <p:cNvSpPr txBox="1">
            <a:spLocks noChangeArrowheads="1"/>
          </p:cNvSpPr>
          <p:nvPr/>
        </p:nvSpPr>
        <p:spPr bwMode="auto">
          <a:xfrm>
            <a:off x="4708525" y="5370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/>
              <a:t>T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4800600" y="838200"/>
            <a:ext cx="3872551" cy="1371600"/>
            <a:chOff x="1605663" y="4773956"/>
            <a:chExt cx="5853751" cy="1689728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2847412" y="5422823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49536" y="5379666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5663" y="5103632"/>
              <a:ext cx="927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arrivals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45132" y="5103632"/>
              <a:ext cx="1314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departures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0" name="Cloud 59"/>
            <p:cNvSpPr/>
            <p:nvPr/>
          </p:nvSpPr>
          <p:spPr>
            <a:xfrm>
              <a:off x="3372204" y="4773956"/>
              <a:ext cx="2277332" cy="1211739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1" dirty="0" smtClean="0">
                  <a:latin typeface="Gill Sans" charset="0"/>
                  <a:ea typeface="Gill Sans" charset="0"/>
                  <a:cs typeface="Gill Sans" charset="0"/>
                </a:rPr>
                <a:t>N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2997788" y="5225366"/>
              <a:ext cx="160581" cy="351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2845388" y="5504128"/>
              <a:ext cx="3431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000" dirty="0">
                  <a:latin typeface="Times New Roman"/>
                  <a:cs typeface="Times New Roman"/>
                </a:rPr>
                <a:t>λ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3372204" y="6312156"/>
              <a:ext cx="2248136" cy="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372204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628516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326475" y="6028212"/>
              <a:ext cx="33309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en-US" sz="2000" b="0" i="1" dirty="0" smtClean="0">
                  <a:latin typeface="Gill Sans" charset="0"/>
                  <a:ea typeface="Gill Sans" charset="0"/>
                  <a:cs typeface="Gill Sans" charset="0"/>
                </a:rPr>
                <a:t>L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1219200" y="50292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1828800" y="48006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2133600" y="45720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2514600" y="43434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3048000" y="41148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3733800" y="3886200"/>
            <a:ext cx="12954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4038600" y="36576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343400" y="3429000"/>
            <a:ext cx="1752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5105400" y="32004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5410200" y="2971800"/>
            <a:ext cx="14478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5638800" y="27432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6324600" y="2514600"/>
            <a:ext cx="1219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pSp>
        <p:nvGrpSpPr>
          <p:cNvPr id="79" name="Group 38"/>
          <p:cNvGrpSpPr>
            <a:grpSpLocks/>
          </p:cNvGrpSpPr>
          <p:nvPr/>
        </p:nvGrpSpPr>
        <p:grpSpPr bwMode="auto">
          <a:xfrm>
            <a:off x="4441829" y="3429000"/>
            <a:ext cx="652463" cy="914400"/>
            <a:chOff x="2798" y="2160"/>
            <a:chExt cx="411" cy="576"/>
          </a:xfrm>
        </p:grpSpPr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2832" y="2160"/>
              <a:ext cx="0" cy="576"/>
            </a:xfrm>
            <a:prstGeom prst="line">
              <a:avLst/>
            </a:prstGeom>
            <a:noFill/>
            <a:ln w="19050" cmpd="sng">
              <a:solidFill>
                <a:srgbClr val="FF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22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1" name="Text Box 40"/>
            <p:cNvSpPr txBox="1">
              <a:spLocks noChangeArrowheads="1"/>
            </p:cNvSpPr>
            <p:nvPr/>
          </p:nvSpPr>
          <p:spPr bwMode="auto">
            <a:xfrm>
              <a:off x="2798" y="2280"/>
              <a:ext cx="41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2200" b="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N(</a:t>
              </a:r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t)</a:t>
              </a:r>
            </a:p>
          </p:txBody>
        </p:sp>
      </p:grpSp>
      <p:sp>
        <p:nvSpPr>
          <p:cNvPr id="84" name="Text Box 43"/>
          <p:cNvSpPr txBox="1">
            <a:spLocks noChangeArrowheads="1"/>
          </p:cNvSpPr>
          <p:nvPr/>
        </p:nvSpPr>
        <p:spPr bwMode="auto">
          <a:xfrm>
            <a:off x="838200" y="1859340"/>
            <a:ext cx="4495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dirty="0">
                <a:latin typeface="Times New Roman"/>
                <a:cs typeface="Times New Roman"/>
              </a:rPr>
              <a:t>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</a:t>
            </a:r>
            <a:r>
              <a:rPr lang="en-US" sz="2400" b="0" dirty="0">
                <a:latin typeface="Gill Sans Light"/>
                <a:cs typeface="Gill Sans Light"/>
              </a:rPr>
              <a:t> = response time of job </a:t>
            </a:r>
            <a:r>
              <a:rPr lang="en-US" sz="2400" b="0" i="1" dirty="0" err="1">
                <a:latin typeface="Times New Roman"/>
                <a:cs typeface="Times New Roman"/>
              </a:rPr>
              <a:t>i</a:t>
            </a:r>
            <a:endParaRPr lang="en-US" sz="2400" b="0" i="1" dirty="0">
              <a:latin typeface="Times New Roman"/>
              <a:cs typeface="Times New Roman"/>
            </a:endParaRPr>
          </a:p>
          <a:p>
            <a:r>
              <a:rPr lang="en-US" sz="2400" b="0" dirty="0">
                <a:latin typeface="Times New Roman"/>
                <a:cs typeface="Times New Roman"/>
              </a:rPr>
              <a:t>N(t) </a:t>
            </a:r>
            <a:r>
              <a:rPr lang="en-US" sz="2400" b="0" dirty="0">
                <a:latin typeface="Gill Sans Light"/>
                <a:cs typeface="Gill Sans Light"/>
              </a:rPr>
              <a:t>= number of jobs in system</a:t>
            </a:r>
          </a:p>
          <a:p>
            <a:r>
              <a:rPr lang="en-US" sz="2400" b="0" dirty="0">
                <a:latin typeface="Gill Sans Light"/>
                <a:cs typeface="Gill Sans Light"/>
              </a:rPr>
              <a:t>          at time </a:t>
            </a:r>
            <a:r>
              <a:rPr lang="en-US" sz="2400" b="0" i="1" dirty="0">
                <a:latin typeface="Times New Roman"/>
                <a:cs typeface="Times New Roman"/>
              </a:rPr>
              <a:t>t</a:t>
            </a:r>
            <a:r>
              <a:rPr lang="en-US" sz="2400" b="0" dirty="0">
                <a:latin typeface="Gill Sans Light"/>
                <a:cs typeface="Gill Sans Light"/>
              </a:rPr>
              <a:t>  </a:t>
            </a:r>
          </a:p>
          <a:p>
            <a:pPr algn="l"/>
            <a:r>
              <a:rPr lang="en-US" sz="2400" b="0" dirty="0" smtClean="0">
                <a:latin typeface="Times New Roman"/>
                <a:cs typeface="Times New Roman"/>
              </a:rPr>
              <a:t>S(</a:t>
            </a:r>
            <a:r>
              <a:rPr lang="en-US" sz="2400" b="0" dirty="0" err="1" smtClean="0">
                <a:latin typeface="Times New Roman"/>
                <a:cs typeface="Times New Roman"/>
              </a:rPr>
              <a:t>i</a:t>
            </a:r>
            <a:r>
              <a:rPr lang="en-US" sz="2400" b="0" dirty="0" smtClean="0">
                <a:latin typeface="Times New Roman"/>
                <a:cs typeface="Times New Roman"/>
              </a:rPr>
              <a:t>) = L(</a:t>
            </a:r>
            <a:r>
              <a:rPr lang="en-US" sz="2400" b="0" dirty="0" err="1" smtClean="0">
                <a:latin typeface="Times New Roman"/>
                <a:cs typeface="Times New Roman"/>
              </a:rPr>
              <a:t>i</a:t>
            </a:r>
            <a:r>
              <a:rPr lang="en-US" sz="2400" b="0" dirty="0" smtClean="0">
                <a:latin typeface="Times New Roman"/>
                <a:cs typeface="Times New Roman"/>
              </a:rPr>
              <a:t>) * 1 = L(</a:t>
            </a:r>
            <a:r>
              <a:rPr lang="en-US" sz="2400" b="0" dirty="0" err="1" smtClean="0">
                <a:latin typeface="Times New Roman"/>
                <a:cs typeface="Times New Roman"/>
              </a:rPr>
              <a:t>i</a:t>
            </a:r>
            <a:r>
              <a:rPr lang="en-US" sz="2400" b="0" dirty="0" smtClean="0">
                <a:latin typeface="Times New Roman"/>
                <a:cs typeface="Times New Roman"/>
              </a:rPr>
              <a:t>)</a:t>
            </a:r>
            <a:endParaRPr lang="en-US" sz="2400" b="0" dirty="0">
              <a:latin typeface="Times New Roman"/>
              <a:cs typeface="Times New Roman"/>
            </a:endParaRPr>
          </a:p>
        </p:txBody>
      </p:sp>
      <p:sp>
        <p:nvSpPr>
          <p:cNvPr id="89" name="Text Box 37"/>
          <p:cNvSpPr txBox="1">
            <a:spLocks noChangeArrowheads="1"/>
          </p:cNvSpPr>
          <p:nvPr/>
        </p:nvSpPr>
        <p:spPr bwMode="auto">
          <a:xfrm>
            <a:off x="76200" y="1981200"/>
            <a:ext cx="723582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 dirty="0" smtClean="0">
                <a:latin typeface="Times New Roman"/>
                <a:cs typeface="Times New Roman"/>
              </a:rPr>
              <a:t>Job </a:t>
            </a:r>
            <a:r>
              <a:rPr lang="en-US" sz="2200" b="0" dirty="0" err="1" smtClean="0">
                <a:latin typeface="Times New Roman"/>
                <a:cs typeface="Times New Roman"/>
              </a:rPr>
              <a:t>i</a:t>
            </a:r>
            <a:endParaRPr lang="en-US" sz="2200" b="0" dirty="0">
              <a:latin typeface="Times New Roman"/>
              <a:cs typeface="Times New Roman"/>
            </a:endParaRPr>
          </a:p>
        </p:txBody>
      </p:sp>
      <p:sp>
        <p:nvSpPr>
          <p:cNvPr id="45" name="Text Box 53"/>
          <p:cNvSpPr txBox="1">
            <a:spLocks noChangeArrowheads="1"/>
          </p:cNvSpPr>
          <p:nvPr/>
        </p:nvSpPr>
        <p:spPr bwMode="auto">
          <a:xfrm>
            <a:off x="1356754" y="4936455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 smtClean="0">
                <a:solidFill>
                  <a:srgbClr val="FFFFFF"/>
                </a:solidFill>
                <a:latin typeface="Times New Roman"/>
                <a:cs typeface="Times New Roman"/>
              </a:rPr>
              <a:t>S(1)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1966354" y="4707855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 smtClean="0">
                <a:solidFill>
                  <a:srgbClr val="FFFFFF"/>
                </a:solidFill>
                <a:latin typeface="Times New Roman"/>
                <a:cs typeface="Times New Roman"/>
              </a:rPr>
              <a:t>S(2)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47" name="Text Box 61"/>
          <p:cNvSpPr txBox="1">
            <a:spLocks noChangeArrowheads="1"/>
          </p:cNvSpPr>
          <p:nvPr/>
        </p:nvSpPr>
        <p:spPr bwMode="auto">
          <a:xfrm>
            <a:off x="1989423" y="5805488"/>
            <a:ext cx="44875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400" b="0" dirty="0" err="1" smtClean="0">
                <a:latin typeface="Times New Roman"/>
                <a:cs typeface="Times New Roman"/>
              </a:rPr>
              <a:t>N</a:t>
            </a:r>
            <a:r>
              <a:rPr lang="en-US" sz="2400" b="0" baseline="-25000" dirty="0" err="1" smtClean="0">
                <a:latin typeface="Times New Roman"/>
                <a:cs typeface="Times New Roman"/>
              </a:rPr>
              <a:t>avg</a:t>
            </a:r>
            <a:r>
              <a:rPr lang="en-US" sz="2400" b="0" dirty="0" smtClean="0">
                <a:latin typeface="Times New Roman"/>
                <a:cs typeface="Times New Roman"/>
              </a:rPr>
              <a:t> = S/T = (L(</a:t>
            </a:r>
            <a:r>
              <a:rPr lang="en-US" sz="2400" b="0" dirty="0">
                <a:latin typeface="Times New Roman"/>
                <a:cs typeface="Times New Roman"/>
              </a:rPr>
              <a:t>1) + </a:t>
            </a:r>
            <a:r>
              <a:rPr lang="en-US" sz="2400" b="0" dirty="0" smtClean="0">
                <a:latin typeface="Times New Roman"/>
                <a:cs typeface="Times New Roman"/>
              </a:rPr>
              <a:t>… </a:t>
            </a:r>
            <a:r>
              <a:rPr lang="en-US" sz="2400" b="0" dirty="0">
                <a:latin typeface="Times New Roman"/>
                <a:cs typeface="Times New Roman"/>
              </a:rPr>
              <a:t>+ </a:t>
            </a:r>
            <a:r>
              <a:rPr lang="en-US" sz="2400" b="0" dirty="0" smtClean="0">
                <a:latin typeface="Times New Roman"/>
                <a:cs typeface="Times New Roman"/>
              </a:rPr>
              <a:t>L(k))/T</a:t>
            </a:r>
            <a:endParaRPr lang="en-US" sz="2400" b="0" dirty="0">
              <a:latin typeface="Times New Roman"/>
              <a:cs typeface="Times New Roman"/>
            </a:endParaRPr>
          </a:p>
        </p:txBody>
      </p:sp>
      <p:sp>
        <p:nvSpPr>
          <p:cNvPr id="48" name="Text Box 53"/>
          <p:cNvSpPr txBox="1">
            <a:spLocks noChangeArrowheads="1"/>
          </p:cNvSpPr>
          <p:nvPr/>
        </p:nvSpPr>
        <p:spPr bwMode="auto">
          <a:xfrm>
            <a:off x="6690754" y="2419276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 smtClean="0">
                <a:solidFill>
                  <a:srgbClr val="FFFFFF"/>
                </a:solidFill>
                <a:latin typeface="Times New Roman"/>
                <a:cs typeface="Times New Roman"/>
              </a:rPr>
              <a:t>S(k)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7094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09600"/>
            <a:ext cx="86868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Programmed I/O: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Each byte transferred via processor in/out or load/store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Simple hardware, easy to program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Consumes processor cycles </a:t>
            </a:r>
            <a:r>
              <a:rPr lang="en-US" sz="2000" dirty="0">
                <a:ea typeface="MS PGothic" charset="0"/>
                <a:sym typeface="Symbol" charset="0"/>
              </a:rPr>
              <a:t>proportional to data size</a:t>
            </a:r>
          </a:p>
          <a:p>
            <a:pPr lvl="3">
              <a:lnSpc>
                <a:spcPct val="100000"/>
              </a:lnSpc>
              <a:spcBef>
                <a:spcPct val="5000"/>
              </a:spcBef>
            </a:pPr>
            <a:endParaRPr lang="el-GR" sz="1800" dirty="0">
              <a:ea typeface="MS PGothic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Direct Memory Access: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Give controller access to memory bus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Ask it to transfer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data blocks to/from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memory directly</a:t>
            </a:r>
          </a:p>
          <a:p>
            <a:pPr>
              <a:lnSpc>
                <a:spcPct val="100000"/>
              </a:lnSpc>
              <a:spcBef>
                <a:spcPct val="5000"/>
              </a:spcBef>
            </a:pPr>
            <a:endParaRPr lang="en-US" dirty="0">
              <a:ea typeface="MS PGothic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ea typeface="MS PGothic" charset="0"/>
              </a:rPr>
              <a:t>Sample interaction 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with DMA controller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(from OSC book):</a:t>
            </a:r>
          </a:p>
        </p:txBody>
      </p:sp>
      <p:pic>
        <p:nvPicPr>
          <p:cNvPr id="841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3214674" y="3044825"/>
            <a:ext cx="5715000" cy="381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Transferring Data To/From Controller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700387" y="4572000"/>
            <a:ext cx="3664207" cy="1233310"/>
            <a:chOff x="4700387" y="4572000"/>
            <a:chExt cx="3664207" cy="1233310"/>
          </a:xfrm>
        </p:grpSpPr>
        <p:sp>
          <p:nvSpPr>
            <p:cNvPr id="22" name="Freeform 21"/>
            <p:cNvSpPr/>
            <p:nvPr/>
          </p:nvSpPr>
          <p:spPr>
            <a:xfrm>
              <a:off x="4700387" y="4750747"/>
              <a:ext cx="3664207" cy="1054563"/>
            </a:xfrm>
            <a:custGeom>
              <a:avLst/>
              <a:gdLst>
                <a:gd name="connsiteX0" fmla="*/ 64376 w 3664207"/>
                <a:gd name="connsiteY0" fmla="*/ 1054563 h 1054563"/>
                <a:gd name="connsiteX1" fmla="*/ 102570 w 3664207"/>
                <a:gd name="connsiteY1" fmla="*/ 624894 h 1054563"/>
                <a:gd name="connsiteX2" fmla="*/ 1028787 w 3664207"/>
                <a:gd name="connsiteY2" fmla="*/ 605797 h 1054563"/>
                <a:gd name="connsiteX3" fmla="*/ 1305697 w 3664207"/>
                <a:gd name="connsiteY3" fmla="*/ 147483 h 1054563"/>
                <a:gd name="connsiteX4" fmla="*/ 1697190 w 3664207"/>
                <a:gd name="connsiteY4" fmla="*/ 13809 h 1054563"/>
                <a:gd name="connsiteX5" fmla="*/ 3664207 w 3664207"/>
                <a:gd name="connsiteY5" fmla="*/ 4260 h 105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207" h="1054563">
                  <a:moveTo>
                    <a:pt x="64376" y="1054563"/>
                  </a:moveTo>
                  <a:cubicBezTo>
                    <a:pt x="3105" y="877125"/>
                    <a:pt x="-58165" y="699688"/>
                    <a:pt x="102570" y="624894"/>
                  </a:cubicBezTo>
                  <a:cubicBezTo>
                    <a:pt x="263305" y="550100"/>
                    <a:pt x="828266" y="685365"/>
                    <a:pt x="1028787" y="605797"/>
                  </a:cubicBezTo>
                  <a:cubicBezTo>
                    <a:pt x="1229308" y="526229"/>
                    <a:pt x="1194297" y="246148"/>
                    <a:pt x="1305697" y="147483"/>
                  </a:cubicBezTo>
                  <a:cubicBezTo>
                    <a:pt x="1417097" y="48818"/>
                    <a:pt x="1304105" y="37679"/>
                    <a:pt x="1697190" y="13809"/>
                  </a:cubicBezTo>
                  <a:cubicBezTo>
                    <a:pt x="2090275" y="-10062"/>
                    <a:pt x="3664207" y="4260"/>
                    <a:pt x="3664207" y="4260"/>
                  </a:cubicBezTo>
                </a:path>
              </a:pathLst>
            </a:custGeom>
            <a:ln>
              <a:solidFill>
                <a:srgbClr val="FF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029200" y="5181600"/>
              <a:ext cx="304800" cy="346249"/>
              <a:chOff x="7848600" y="1868382"/>
              <a:chExt cx="304800" cy="346249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934200" y="4572000"/>
              <a:ext cx="304800" cy="346249"/>
              <a:chOff x="7848600" y="1868382"/>
              <a:chExt cx="304800" cy="346249"/>
            </a:xfrm>
          </p:grpSpPr>
          <p:sp>
            <p:nvSpPr>
              <p:cNvPr id="26" name="Oval 25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5562600" y="3429001"/>
            <a:ext cx="1219200" cy="1142999"/>
            <a:chOff x="5562600" y="3429001"/>
            <a:chExt cx="1219200" cy="1142999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5562600" y="3429001"/>
              <a:ext cx="1219200" cy="1142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6096000" y="3768551"/>
              <a:ext cx="304800" cy="346249"/>
              <a:chOff x="7848600" y="1868382"/>
              <a:chExt cx="304800" cy="346249"/>
            </a:xfrm>
          </p:grpSpPr>
          <p:sp>
            <p:nvSpPr>
              <p:cNvPr id="31" name="Oval 30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67996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Little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s Theorem: Proof Sketch</a:t>
            </a:r>
          </a:p>
        </p:txBody>
      </p:sp>
      <p:sp>
        <p:nvSpPr>
          <p:cNvPr id="62468" name="Line 3"/>
          <p:cNvSpPr>
            <a:spLocks noChangeShapeType="1"/>
          </p:cNvSpPr>
          <p:nvPr/>
        </p:nvSpPr>
        <p:spPr bwMode="auto">
          <a:xfrm flipV="1">
            <a:off x="762000" y="1943100"/>
            <a:ext cx="0" cy="3352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69" name="Line 4"/>
          <p:cNvSpPr>
            <a:spLocks noChangeShapeType="1"/>
          </p:cNvSpPr>
          <p:nvPr/>
        </p:nvSpPr>
        <p:spPr bwMode="auto">
          <a:xfrm>
            <a:off x="762000" y="5257800"/>
            <a:ext cx="739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82" name="Text Box 37"/>
          <p:cNvSpPr txBox="1">
            <a:spLocks noChangeArrowheads="1"/>
          </p:cNvSpPr>
          <p:nvPr/>
        </p:nvSpPr>
        <p:spPr bwMode="auto">
          <a:xfrm>
            <a:off x="7616825" y="4876800"/>
            <a:ext cx="684183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>
                <a:latin typeface="Times New Roman"/>
                <a:cs typeface="Times New Roman"/>
              </a:rPr>
              <a:t>time</a:t>
            </a:r>
          </a:p>
        </p:txBody>
      </p:sp>
      <p:sp>
        <p:nvSpPr>
          <p:cNvPr id="62485" name="Freeform 44"/>
          <p:cNvSpPr>
            <a:spLocks/>
          </p:cNvSpPr>
          <p:nvPr/>
        </p:nvSpPr>
        <p:spPr bwMode="auto">
          <a:xfrm>
            <a:off x="2209800" y="2514600"/>
            <a:ext cx="5334000" cy="2743200"/>
          </a:xfrm>
          <a:custGeom>
            <a:avLst/>
            <a:gdLst>
              <a:gd name="T0" fmla="*/ 0 w 3360"/>
              <a:gd name="T1" fmla="*/ 1728 h 1728"/>
              <a:gd name="T2" fmla="*/ 0 w 3360"/>
              <a:gd name="T3" fmla="*/ 1584 h 1728"/>
              <a:gd name="T4" fmla="*/ 384 w 3360"/>
              <a:gd name="T5" fmla="*/ 1584 h 1728"/>
              <a:gd name="T6" fmla="*/ 384 w 3360"/>
              <a:gd name="T7" fmla="*/ 1440 h 1728"/>
              <a:gd name="T8" fmla="*/ 960 w 3360"/>
              <a:gd name="T9" fmla="*/ 1440 h 1728"/>
              <a:gd name="T10" fmla="*/ 960 w 3360"/>
              <a:gd name="T11" fmla="*/ 1296 h 1728"/>
              <a:gd name="T12" fmla="*/ 1200 w 3360"/>
              <a:gd name="T13" fmla="*/ 1296 h 1728"/>
              <a:gd name="T14" fmla="*/ 1200 w 3360"/>
              <a:gd name="T15" fmla="*/ 1152 h 1728"/>
              <a:gd name="T16" fmla="*/ 1536 w 3360"/>
              <a:gd name="T17" fmla="*/ 1152 h 1728"/>
              <a:gd name="T18" fmla="*/ 1536 w 3360"/>
              <a:gd name="T19" fmla="*/ 1008 h 1728"/>
              <a:gd name="T20" fmla="*/ 1776 w 3360"/>
              <a:gd name="T21" fmla="*/ 1008 h 1728"/>
              <a:gd name="T22" fmla="*/ 1776 w 3360"/>
              <a:gd name="T23" fmla="*/ 864 h 1728"/>
              <a:gd name="T24" fmla="*/ 2112 w 3360"/>
              <a:gd name="T25" fmla="*/ 864 h 1728"/>
              <a:gd name="T26" fmla="*/ 2112 w 3360"/>
              <a:gd name="T27" fmla="*/ 720 h 1728"/>
              <a:gd name="T28" fmla="*/ 2448 w 3360"/>
              <a:gd name="T29" fmla="*/ 720 h 1728"/>
              <a:gd name="T30" fmla="*/ 2448 w 3360"/>
              <a:gd name="T31" fmla="*/ 576 h 1728"/>
              <a:gd name="T32" fmla="*/ 2784 w 3360"/>
              <a:gd name="T33" fmla="*/ 576 h 1728"/>
              <a:gd name="T34" fmla="*/ 2784 w 3360"/>
              <a:gd name="T35" fmla="*/ 432 h 1728"/>
              <a:gd name="T36" fmla="*/ 2928 w 3360"/>
              <a:gd name="T37" fmla="*/ 432 h 1728"/>
              <a:gd name="T38" fmla="*/ 2928 w 3360"/>
              <a:gd name="T39" fmla="*/ 288 h 1728"/>
              <a:gd name="T40" fmla="*/ 3168 w 3360"/>
              <a:gd name="T41" fmla="*/ 288 h 1728"/>
              <a:gd name="T42" fmla="*/ 3168 w 3360"/>
              <a:gd name="T43" fmla="*/ 144 h 1728"/>
              <a:gd name="T44" fmla="*/ 3360 w 3360"/>
              <a:gd name="T45" fmla="*/ 144 h 1728"/>
              <a:gd name="T46" fmla="*/ 3360 w 3360"/>
              <a:gd name="T47" fmla="*/ 0 h 172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3360"/>
              <a:gd name="T73" fmla="*/ 0 h 1728"/>
              <a:gd name="T74" fmla="*/ 3360 w 3360"/>
              <a:gd name="T75" fmla="*/ 1728 h 1728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3360" h="1728">
                <a:moveTo>
                  <a:pt x="0" y="1728"/>
                </a:moveTo>
                <a:lnTo>
                  <a:pt x="0" y="1584"/>
                </a:lnTo>
                <a:lnTo>
                  <a:pt x="384" y="1584"/>
                </a:lnTo>
                <a:lnTo>
                  <a:pt x="384" y="1440"/>
                </a:lnTo>
                <a:lnTo>
                  <a:pt x="960" y="1440"/>
                </a:lnTo>
                <a:lnTo>
                  <a:pt x="960" y="1296"/>
                </a:lnTo>
                <a:lnTo>
                  <a:pt x="1200" y="1296"/>
                </a:lnTo>
                <a:lnTo>
                  <a:pt x="1200" y="1152"/>
                </a:lnTo>
                <a:lnTo>
                  <a:pt x="1536" y="1152"/>
                </a:lnTo>
                <a:lnTo>
                  <a:pt x="1536" y="1008"/>
                </a:lnTo>
                <a:lnTo>
                  <a:pt x="1776" y="1008"/>
                </a:lnTo>
                <a:lnTo>
                  <a:pt x="1776" y="864"/>
                </a:lnTo>
                <a:lnTo>
                  <a:pt x="2112" y="864"/>
                </a:lnTo>
                <a:lnTo>
                  <a:pt x="2112" y="720"/>
                </a:lnTo>
                <a:lnTo>
                  <a:pt x="2448" y="720"/>
                </a:lnTo>
                <a:lnTo>
                  <a:pt x="2448" y="576"/>
                </a:lnTo>
                <a:lnTo>
                  <a:pt x="2784" y="576"/>
                </a:lnTo>
                <a:lnTo>
                  <a:pt x="2784" y="432"/>
                </a:lnTo>
                <a:lnTo>
                  <a:pt x="2928" y="432"/>
                </a:lnTo>
                <a:lnTo>
                  <a:pt x="2928" y="288"/>
                </a:lnTo>
                <a:lnTo>
                  <a:pt x="3168" y="288"/>
                </a:lnTo>
                <a:lnTo>
                  <a:pt x="3168" y="144"/>
                </a:lnTo>
                <a:lnTo>
                  <a:pt x="3360" y="144"/>
                </a:lnTo>
                <a:lnTo>
                  <a:pt x="3360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6" name="Freeform 45"/>
          <p:cNvSpPr>
            <a:spLocks/>
          </p:cNvSpPr>
          <p:nvPr/>
        </p:nvSpPr>
        <p:spPr bwMode="auto">
          <a:xfrm>
            <a:off x="1219200" y="2514600"/>
            <a:ext cx="6096000" cy="2743200"/>
          </a:xfrm>
          <a:custGeom>
            <a:avLst/>
            <a:gdLst>
              <a:gd name="T0" fmla="*/ 0 w 3840"/>
              <a:gd name="T1" fmla="*/ 1728 h 1728"/>
              <a:gd name="T2" fmla="*/ 0 w 3840"/>
              <a:gd name="T3" fmla="*/ 1584 h 1728"/>
              <a:gd name="T4" fmla="*/ 384 w 3840"/>
              <a:gd name="T5" fmla="*/ 1584 h 1728"/>
              <a:gd name="T6" fmla="*/ 384 w 3840"/>
              <a:gd name="T7" fmla="*/ 1440 h 1728"/>
              <a:gd name="T8" fmla="*/ 576 w 3840"/>
              <a:gd name="T9" fmla="*/ 1440 h 1728"/>
              <a:gd name="T10" fmla="*/ 576 w 3840"/>
              <a:gd name="T11" fmla="*/ 1296 h 1728"/>
              <a:gd name="T12" fmla="*/ 816 w 3840"/>
              <a:gd name="T13" fmla="*/ 1296 h 1728"/>
              <a:gd name="T14" fmla="*/ 816 w 3840"/>
              <a:gd name="T15" fmla="*/ 1152 h 1728"/>
              <a:gd name="T16" fmla="*/ 1152 w 3840"/>
              <a:gd name="T17" fmla="*/ 1152 h 1728"/>
              <a:gd name="T18" fmla="*/ 1152 w 3840"/>
              <a:gd name="T19" fmla="*/ 1008 h 1728"/>
              <a:gd name="T20" fmla="*/ 1584 w 3840"/>
              <a:gd name="T21" fmla="*/ 1008 h 1728"/>
              <a:gd name="T22" fmla="*/ 1584 w 3840"/>
              <a:gd name="T23" fmla="*/ 864 h 1728"/>
              <a:gd name="T24" fmla="*/ 1776 w 3840"/>
              <a:gd name="T25" fmla="*/ 864 h 1728"/>
              <a:gd name="T26" fmla="*/ 1776 w 3840"/>
              <a:gd name="T27" fmla="*/ 720 h 1728"/>
              <a:gd name="T28" fmla="*/ 1968 w 3840"/>
              <a:gd name="T29" fmla="*/ 720 h 1728"/>
              <a:gd name="T30" fmla="*/ 1968 w 3840"/>
              <a:gd name="T31" fmla="*/ 576 h 1728"/>
              <a:gd name="T32" fmla="*/ 2448 w 3840"/>
              <a:gd name="T33" fmla="*/ 576 h 1728"/>
              <a:gd name="T34" fmla="*/ 2448 w 3840"/>
              <a:gd name="T35" fmla="*/ 432 h 1728"/>
              <a:gd name="T36" fmla="*/ 2640 w 3840"/>
              <a:gd name="T37" fmla="*/ 432 h 1728"/>
              <a:gd name="T38" fmla="*/ 2640 w 3840"/>
              <a:gd name="T39" fmla="*/ 288 h 1728"/>
              <a:gd name="T40" fmla="*/ 2784 w 3840"/>
              <a:gd name="T41" fmla="*/ 288 h 1728"/>
              <a:gd name="T42" fmla="*/ 2784 w 3840"/>
              <a:gd name="T43" fmla="*/ 144 h 1728"/>
              <a:gd name="T44" fmla="*/ 3216 w 3840"/>
              <a:gd name="T45" fmla="*/ 144 h 1728"/>
              <a:gd name="T46" fmla="*/ 3216 w 3840"/>
              <a:gd name="T47" fmla="*/ 0 h 1728"/>
              <a:gd name="T48" fmla="*/ 3840 w 3840"/>
              <a:gd name="T49" fmla="*/ 0 h 17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840"/>
              <a:gd name="T76" fmla="*/ 0 h 1728"/>
              <a:gd name="T77" fmla="*/ 3840 w 3840"/>
              <a:gd name="T78" fmla="*/ 1728 h 1728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840" h="1728">
                <a:moveTo>
                  <a:pt x="0" y="1728"/>
                </a:moveTo>
                <a:lnTo>
                  <a:pt x="0" y="1584"/>
                </a:lnTo>
                <a:lnTo>
                  <a:pt x="384" y="1584"/>
                </a:lnTo>
                <a:lnTo>
                  <a:pt x="384" y="1440"/>
                </a:lnTo>
                <a:lnTo>
                  <a:pt x="576" y="1440"/>
                </a:lnTo>
                <a:lnTo>
                  <a:pt x="576" y="1296"/>
                </a:lnTo>
                <a:lnTo>
                  <a:pt x="816" y="1296"/>
                </a:lnTo>
                <a:lnTo>
                  <a:pt x="816" y="1152"/>
                </a:lnTo>
                <a:lnTo>
                  <a:pt x="1152" y="1152"/>
                </a:lnTo>
                <a:lnTo>
                  <a:pt x="1152" y="1008"/>
                </a:lnTo>
                <a:lnTo>
                  <a:pt x="1584" y="1008"/>
                </a:lnTo>
                <a:lnTo>
                  <a:pt x="1584" y="864"/>
                </a:lnTo>
                <a:lnTo>
                  <a:pt x="1776" y="864"/>
                </a:lnTo>
                <a:lnTo>
                  <a:pt x="1776" y="720"/>
                </a:lnTo>
                <a:lnTo>
                  <a:pt x="1968" y="720"/>
                </a:lnTo>
                <a:lnTo>
                  <a:pt x="1968" y="576"/>
                </a:lnTo>
                <a:lnTo>
                  <a:pt x="2448" y="576"/>
                </a:lnTo>
                <a:lnTo>
                  <a:pt x="2448" y="432"/>
                </a:lnTo>
                <a:lnTo>
                  <a:pt x="2640" y="432"/>
                </a:lnTo>
                <a:lnTo>
                  <a:pt x="2640" y="288"/>
                </a:lnTo>
                <a:lnTo>
                  <a:pt x="2784" y="288"/>
                </a:lnTo>
                <a:lnTo>
                  <a:pt x="2784" y="144"/>
                </a:lnTo>
                <a:lnTo>
                  <a:pt x="3216" y="144"/>
                </a:lnTo>
                <a:lnTo>
                  <a:pt x="3216" y="0"/>
                </a:lnTo>
                <a:lnTo>
                  <a:pt x="3840" y="0"/>
                </a:ln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7" name="Line 46"/>
          <p:cNvSpPr>
            <a:spLocks noChangeShapeType="1"/>
          </p:cNvSpPr>
          <p:nvPr/>
        </p:nvSpPr>
        <p:spPr bwMode="auto">
          <a:xfrm>
            <a:off x="12192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8" name="Line 47"/>
          <p:cNvSpPr>
            <a:spLocks noChangeShapeType="1"/>
          </p:cNvSpPr>
          <p:nvPr/>
        </p:nvSpPr>
        <p:spPr bwMode="auto">
          <a:xfrm>
            <a:off x="75438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9" name="Line 48"/>
          <p:cNvSpPr>
            <a:spLocks noChangeShapeType="1"/>
          </p:cNvSpPr>
          <p:nvPr/>
        </p:nvSpPr>
        <p:spPr bwMode="auto">
          <a:xfrm>
            <a:off x="7543800" y="25146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0" name="Line 49"/>
          <p:cNvSpPr>
            <a:spLocks noChangeShapeType="1"/>
          </p:cNvSpPr>
          <p:nvPr/>
        </p:nvSpPr>
        <p:spPr bwMode="auto">
          <a:xfrm>
            <a:off x="1219200" y="5410200"/>
            <a:ext cx="6324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1" name="Text Box 50"/>
          <p:cNvSpPr txBox="1">
            <a:spLocks noChangeArrowheads="1"/>
          </p:cNvSpPr>
          <p:nvPr/>
        </p:nvSpPr>
        <p:spPr bwMode="auto">
          <a:xfrm>
            <a:off x="4708525" y="5370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/>
              <a:t>T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4800600" y="838200"/>
            <a:ext cx="3872551" cy="1371600"/>
            <a:chOff x="1605663" y="4773956"/>
            <a:chExt cx="5853751" cy="1689728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2847412" y="5422823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49536" y="5379666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5663" y="5103632"/>
              <a:ext cx="927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arrivals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45132" y="5103632"/>
              <a:ext cx="1314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departures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0" name="Cloud 59"/>
            <p:cNvSpPr/>
            <p:nvPr/>
          </p:nvSpPr>
          <p:spPr>
            <a:xfrm>
              <a:off x="3372204" y="4773956"/>
              <a:ext cx="2277332" cy="1211739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1" dirty="0" smtClean="0">
                  <a:latin typeface="Gill Sans" charset="0"/>
                  <a:ea typeface="Gill Sans" charset="0"/>
                  <a:cs typeface="Gill Sans" charset="0"/>
                </a:rPr>
                <a:t>N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2997788" y="5225366"/>
              <a:ext cx="160581" cy="351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2845388" y="5504128"/>
              <a:ext cx="3431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000" dirty="0">
                  <a:latin typeface="Times New Roman"/>
                  <a:cs typeface="Times New Roman"/>
                </a:rPr>
                <a:t>λ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3372204" y="6312156"/>
              <a:ext cx="2248136" cy="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372204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628516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326475" y="6028212"/>
              <a:ext cx="33309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en-US" sz="2000" b="0" i="1" dirty="0" smtClean="0">
                  <a:latin typeface="Gill Sans" charset="0"/>
                  <a:ea typeface="Gill Sans" charset="0"/>
                  <a:cs typeface="Gill Sans" charset="0"/>
                </a:rPr>
                <a:t>L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1219200" y="50292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1828800" y="48006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2133600" y="45720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2514600" y="43434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3048000" y="41148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3733800" y="3886200"/>
            <a:ext cx="12954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4038600" y="36576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343400" y="3429000"/>
            <a:ext cx="1752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5105400" y="32004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5410200" y="2971800"/>
            <a:ext cx="14478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5638800" y="27432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6324600" y="2514600"/>
            <a:ext cx="1219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pSp>
        <p:nvGrpSpPr>
          <p:cNvPr id="79" name="Group 38"/>
          <p:cNvGrpSpPr>
            <a:grpSpLocks/>
          </p:cNvGrpSpPr>
          <p:nvPr/>
        </p:nvGrpSpPr>
        <p:grpSpPr bwMode="auto">
          <a:xfrm>
            <a:off x="4441829" y="3429000"/>
            <a:ext cx="652463" cy="914400"/>
            <a:chOff x="2798" y="2160"/>
            <a:chExt cx="411" cy="576"/>
          </a:xfrm>
        </p:grpSpPr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2832" y="2160"/>
              <a:ext cx="0" cy="576"/>
            </a:xfrm>
            <a:prstGeom prst="line">
              <a:avLst/>
            </a:prstGeom>
            <a:noFill/>
            <a:ln w="19050" cmpd="sng">
              <a:solidFill>
                <a:srgbClr val="FF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22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1" name="Text Box 40"/>
            <p:cNvSpPr txBox="1">
              <a:spLocks noChangeArrowheads="1"/>
            </p:cNvSpPr>
            <p:nvPr/>
          </p:nvSpPr>
          <p:spPr bwMode="auto">
            <a:xfrm>
              <a:off x="2798" y="2280"/>
              <a:ext cx="41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2200" b="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N(</a:t>
              </a:r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t)</a:t>
              </a:r>
            </a:p>
          </p:txBody>
        </p:sp>
      </p:grpSp>
      <p:sp>
        <p:nvSpPr>
          <p:cNvPr id="84" name="Text Box 43"/>
          <p:cNvSpPr txBox="1">
            <a:spLocks noChangeArrowheads="1"/>
          </p:cNvSpPr>
          <p:nvPr/>
        </p:nvSpPr>
        <p:spPr bwMode="auto">
          <a:xfrm>
            <a:off x="838200" y="1859340"/>
            <a:ext cx="444253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dirty="0">
                <a:latin typeface="Times New Roman"/>
                <a:cs typeface="Times New Roman"/>
              </a:rPr>
              <a:t>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</a:t>
            </a:r>
            <a:r>
              <a:rPr lang="en-US" sz="2400" b="0" dirty="0">
                <a:latin typeface="Gill Sans Light"/>
                <a:cs typeface="Gill Sans Light"/>
              </a:rPr>
              <a:t> = response time of job </a:t>
            </a:r>
            <a:r>
              <a:rPr lang="en-US" sz="2400" b="0" i="1" dirty="0" err="1">
                <a:latin typeface="Times New Roman"/>
                <a:cs typeface="Times New Roman"/>
              </a:rPr>
              <a:t>i</a:t>
            </a:r>
            <a:endParaRPr lang="en-US" sz="2400" b="0" i="1" dirty="0">
              <a:latin typeface="Times New Roman"/>
              <a:cs typeface="Times New Roman"/>
            </a:endParaRPr>
          </a:p>
          <a:p>
            <a:r>
              <a:rPr lang="en-US" sz="2400" b="0" dirty="0">
                <a:latin typeface="Times New Roman"/>
                <a:cs typeface="Times New Roman"/>
              </a:rPr>
              <a:t>N(t) </a:t>
            </a:r>
            <a:r>
              <a:rPr lang="en-US" sz="2400" b="0" dirty="0">
                <a:latin typeface="Gill Sans Light"/>
                <a:cs typeface="Gill Sans Light"/>
              </a:rPr>
              <a:t>= number of jobs in system</a:t>
            </a:r>
          </a:p>
          <a:p>
            <a:r>
              <a:rPr lang="en-US" sz="2400" b="0" dirty="0">
                <a:latin typeface="Gill Sans Light"/>
                <a:cs typeface="Gill Sans Light"/>
              </a:rPr>
              <a:t>          at time </a:t>
            </a:r>
            <a:r>
              <a:rPr lang="en-US" sz="2400" b="0" i="1" dirty="0">
                <a:latin typeface="Times New Roman"/>
                <a:cs typeface="Times New Roman"/>
              </a:rPr>
              <a:t>t</a:t>
            </a:r>
            <a:r>
              <a:rPr lang="en-US" sz="2400" b="0" dirty="0">
                <a:latin typeface="Gill Sans Light"/>
                <a:cs typeface="Gill Sans Light"/>
              </a:rPr>
              <a:t>  </a:t>
            </a:r>
          </a:p>
          <a:p>
            <a:pPr algn="l"/>
            <a:r>
              <a:rPr lang="en-US" sz="2400" b="0" dirty="0" smtClean="0">
                <a:latin typeface="Times New Roman"/>
                <a:cs typeface="Times New Roman"/>
              </a:rPr>
              <a:t>S(</a:t>
            </a:r>
            <a:r>
              <a:rPr lang="en-US" sz="2400" b="0" dirty="0" err="1" smtClean="0">
                <a:latin typeface="Times New Roman"/>
                <a:cs typeface="Times New Roman"/>
              </a:rPr>
              <a:t>i</a:t>
            </a:r>
            <a:r>
              <a:rPr lang="en-US" sz="2400" b="0" dirty="0" smtClean="0">
                <a:latin typeface="Times New Roman"/>
                <a:cs typeface="Times New Roman"/>
              </a:rPr>
              <a:t>) = L(</a:t>
            </a:r>
            <a:r>
              <a:rPr lang="en-US" sz="2400" b="0" dirty="0" err="1" smtClean="0">
                <a:latin typeface="Times New Roman"/>
                <a:cs typeface="Times New Roman"/>
              </a:rPr>
              <a:t>i</a:t>
            </a:r>
            <a:r>
              <a:rPr lang="en-US" sz="2400" b="0" dirty="0" smtClean="0">
                <a:latin typeface="Times New Roman"/>
                <a:cs typeface="Times New Roman"/>
              </a:rPr>
              <a:t>) * 1 = L(</a:t>
            </a:r>
            <a:r>
              <a:rPr lang="en-US" sz="2400" b="0" dirty="0" err="1" smtClean="0">
                <a:latin typeface="Times New Roman"/>
                <a:cs typeface="Times New Roman"/>
              </a:rPr>
              <a:t>i</a:t>
            </a:r>
            <a:r>
              <a:rPr lang="en-US" sz="2400" b="0" dirty="0" smtClean="0">
                <a:latin typeface="Times New Roman"/>
                <a:cs typeface="Times New Roman"/>
              </a:rPr>
              <a:t>)</a:t>
            </a:r>
            <a:endParaRPr lang="en-US" sz="2400" b="0" dirty="0">
              <a:latin typeface="Times New Roman"/>
              <a:cs typeface="Times New Roman"/>
            </a:endParaRPr>
          </a:p>
        </p:txBody>
      </p:sp>
      <p:sp>
        <p:nvSpPr>
          <p:cNvPr id="89" name="Text Box 37"/>
          <p:cNvSpPr txBox="1">
            <a:spLocks noChangeArrowheads="1"/>
          </p:cNvSpPr>
          <p:nvPr/>
        </p:nvSpPr>
        <p:spPr bwMode="auto">
          <a:xfrm>
            <a:off x="76200" y="1981200"/>
            <a:ext cx="723582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 dirty="0" smtClean="0">
                <a:latin typeface="Times New Roman"/>
                <a:cs typeface="Times New Roman"/>
              </a:rPr>
              <a:t>Job </a:t>
            </a:r>
            <a:r>
              <a:rPr lang="en-US" sz="2200" b="0" dirty="0" err="1" smtClean="0">
                <a:latin typeface="Times New Roman"/>
                <a:cs typeface="Times New Roman"/>
              </a:rPr>
              <a:t>i</a:t>
            </a:r>
            <a:endParaRPr lang="en-US" sz="2200" b="0" dirty="0">
              <a:latin typeface="Times New Roman"/>
              <a:cs typeface="Times New Roman"/>
            </a:endParaRPr>
          </a:p>
        </p:txBody>
      </p:sp>
      <p:sp>
        <p:nvSpPr>
          <p:cNvPr id="45" name="Text Box 53"/>
          <p:cNvSpPr txBox="1">
            <a:spLocks noChangeArrowheads="1"/>
          </p:cNvSpPr>
          <p:nvPr/>
        </p:nvSpPr>
        <p:spPr bwMode="auto">
          <a:xfrm>
            <a:off x="1356754" y="4936455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 smtClean="0">
                <a:solidFill>
                  <a:srgbClr val="FFFFFF"/>
                </a:solidFill>
                <a:latin typeface="Times New Roman"/>
                <a:cs typeface="Times New Roman"/>
              </a:rPr>
              <a:t>S(1)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1966354" y="4707855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 smtClean="0">
                <a:solidFill>
                  <a:srgbClr val="FFFFFF"/>
                </a:solidFill>
                <a:latin typeface="Times New Roman"/>
                <a:cs typeface="Times New Roman"/>
              </a:rPr>
              <a:t>S(2)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47" name="Text Box 61"/>
          <p:cNvSpPr txBox="1">
            <a:spLocks noChangeArrowheads="1"/>
          </p:cNvSpPr>
          <p:nvPr/>
        </p:nvSpPr>
        <p:spPr bwMode="auto">
          <a:xfrm>
            <a:off x="637516" y="5715000"/>
            <a:ext cx="82016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dirty="0" err="1" smtClean="0">
                <a:latin typeface="Times New Roman"/>
                <a:cs typeface="Times New Roman"/>
              </a:rPr>
              <a:t>N</a:t>
            </a:r>
            <a:r>
              <a:rPr lang="en-US" sz="2400" b="0" baseline="-25000" dirty="0" err="1" smtClean="0">
                <a:latin typeface="Times New Roman"/>
                <a:cs typeface="Times New Roman"/>
              </a:rPr>
              <a:t>avg</a:t>
            </a:r>
            <a:r>
              <a:rPr lang="en-US" sz="2400" b="0" dirty="0" smtClean="0">
                <a:latin typeface="Times New Roman"/>
                <a:cs typeface="Times New Roman"/>
              </a:rPr>
              <a:t> = (L(</a:t>
            </a:r>
            <a:r>
              <a:rPr lang="en-US" sz="2400" b="0" dirty="0">
                <a:latin typeface="Times New Roman"/>
                <a:cs typeface="Times New Roman"/>
              </a:rPr>
              <a:t>1) + </a:t>
            </a:r>
            <a:r>
              <a:rPr lang="en-US" sz="2400" b="0" dirty="0" smtClean="0">
                <a:latin typeface="Times New Roman"/>
                <a:cs typeface="Times New Roman"/>
              </a:rPr>
              <a:t>… </a:t>
            </a:r>
            <a:r>
              <a:rPr lang="en-US" sz="2400" b="0" dirty="0">
                <a:latin typeface="Times New Roman"/>
                <a:cs typeface="Times New Roman"/>
              </a:rPr>
              <a:t>+ </a:t>
            </a:r>
            <a:r>
              <a:rPr lang="en-US" sz="2400" b="0" dirty="0" smtClean="0">
                <a:latin typeface="Times New Roman"/>
                <a:cs typeface="Times New Roman"/>
              </a:rPr>
              <a:t>L(k))/T = (</a:t>
            </a:r>
            <a:r>
              <a:rPr lang="en-US" sz="2400" b="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lang="en-US" sz="2400" b="0" baseline="-25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total</a:t>
            </a:r>
            <a:r>
              <a:rPr lang="en-US" sz="2400" b="0" dirty="0" smtClean="0">
                <a:latin typeface="Times New Roman"/>
                <a:cs typeface="Times New Roman"/>
              </a:rPr>
              <a:t>/T)</a:t>
            </a:r>
            <a:r>
              <a:rPr lang="en-US" sz="2400" b="0" dirty="0">
                <a:latin typeface="Times New Roman"/>
                <a:cs typeface="Times New Roman"/>
              </a:rPr>
              <a:t>*(L(1) + … + L(k)</a:t>
            </a:r>
            <a:r>
              <a:rPr lang="en-US" sz="2400" b="0" dirty="0" smtClean="0">
                <a:latin typeface="Times New Roman"/>
                <a:cs typeface="Times New Roman"/>
              </a:rPr>
              <a:t>)/</a:t>
            </a:r>
            <a:r>
              <a:rPr lang="en-US" sz="2400" b="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N</a:t>
            </a:r>
            <a:r>
              <a:rPr lang="en-US" sz="2400" b="0" baseline="-250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total</a:t>
            </a:r>
            <a:endParaRPr lang="en-US" sz="2400" b="0" baseline="-25000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8" name="Text Box 53"/>
          <p:cNvSpPr txBox="1">
            <a:spLocks noChangeArrowheads="1"/>
          </p:cNvSpPr>
          <p:nvPr/>
        </p:nvSpPr>
        <p:spPr bwMode="auto">
          <a:xfrm>
            <a:off x="6690754" y="2419276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 smtClean="0">
                <a:solidFill>
                  <a:srgbClr val="FFFFFF"/>
                </a:solidFill>
                <a:latin typeface="Times New Roman"/>
                <a:cs typeface="Times New Roman"/>
              </a:rPr>
              <a:t>S(k)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9615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Little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s Theorem: Proof Sketch</a:t>
            </a:r>
          </a:p>
        </p:txBody>
      </p:sp>
      <p:sp>
        <p:nvSpPr>
          <p:cNvPr id="62468" name="Line 3"/>
          <p:cNvSpPr>
            <a:spLocks noChangeShapeType="1"/>
          </p:cNvSpPr>
          <p:nvPr/>
        </p:nvSpPr>
        <p:spPr bwMode="auto">
          <a:xfrm flipV="1">
            <a:off x="762000" y="1943100"/>
            <a:ext cx="0" cy="3352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69" name="Line 4"/>
          <p:cNvSpPr>
            <a:spLocks noChangeShapeType="1"/>
          </p:cNvSpPr>
          <p:nvPr/>
        </p:nvSpPr>
        <p:spPr bwMode="auto">
          <a:xfrm>
            <a:off x="762000" y="5257800"/>
            <a:ext cx="739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82" name="Text Box 37"/>
          <p:cNvSpPr txBox="1">
            <a:spLocks noChangeArrowheads="1"/>
          </p:cNvSpPr>
          <p:nvPr/>
        </p:nvSpPr>
        <p:spPr bwMode="auto">
          <a:xfrm>
            <a:off x="7616825" y="4876800"/>
            <a:ext cx="684183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>
                <a:latin typeface="Times New Roman"/>
                <a:cs typeface="Times New Roman"/>
              </a:rPr>
              <a:t>time</a:t>
            </a:r>
          </a:p>
        </p:txBody>
      </p:sp>
      <p:sp>
        <p:nvSpPr>
          <p:cNvPr id="62485" name="Freeform 44"/>
          <p:cNvSpPr>
            <a:spLocks/>
          </p:cNvSpPr>
          <p:nvPr/>
        </p:nvSpPr>
        <p:spPr bwMode="auto">
          <a:xfrm>
            <a:off x="2209800" y="2514600"/>
            <a:ext cx="5334000" cy="2743200"/>
          </a:xfrm>
          <a:custGeom>
            <a:avLst/>
            <a:gdLst>
              <a:gd name="T0" fmla="*/ 0 w 3360"/>
              <a:gd name="T1" fmla="*/ 1728 h 1728"/>
              <a:gd name="T2" fmla="*/ 0 w 3360"/>
              <a:gd name="T3" fmla="*/ 1584 h 1728"/>
              <a:gd name="T4" fmla="*/ 384 w 3360"/>
              <a:gd name="T5" fmla="*/ 1584 h 1728"/>
              <a:gd name="T6" fmla="*/ 384 w 3360"/>
              <a:gd name="T7" fmla="*/ 1440 h 1728"/>
              <a:gd name="T8" fmla="*/ 960 w 3360"/>
              <a:gd name="T9" fmla="*/ 1440 h 1728"/>
              <a:gd name="T10" fmla="*/ 960 w 3360"/>
              <a:gd name="T11" fmla="*/ 1296 h 1728"/>
              <a:gd name="T12" fmla="*/ 1200 w 3360"/>
              <a:gd name="T13" fmla="*/ 1296 h 1728"/>
              <a:gd name="T14" fmla="*/ 1200 w 3360"/>
              <a:gd name="T15" fmla="*/ 1152 h 1728"/>
              <a:gd name="T16" fmla="*/ 1536 w 3360"/>
              <a:gd name="T17" fmla="*/ 1152 h 1728"/>
              <a:gd name="T18" fmla="*/ 1536 w 3360"/>
              <a:gd name="T19" fmla="*/ 1008 h 1728"/>
              <a:gd name="T20" fmla="*/ 1776 w 3360"/>
              <a:gd name="T21" fmla="*/ 1008 h 1728"/>
              <a:gd name="T22" fmla="*/ 1776 w 3360"/>
              <a:gd name="T23" fmla="*/ 864 h 1728"/>
              <a:gd name="T24" fmla="*/ 2112 w 3360"/>
              <a:gd name="T25" fmla="*/ 864 h 1728"/>
              <a:gd name="T26" fmla="*/ 2112 w 3360"/>
              <a:gd name="T27" fmla="*/ 720 h 1728"/>
              <a:gd name="T28" fmla="*/ 2448 w 3360"/>
              <a:gd name="T29" fmla="*/ 720 h 1728"/>
              <a:gd name="T30" fmla="*/ 2448 w 3360"/>
              <a:gd name="T31" fmla="*/ 576 h 1728"/>
              <a:gd name="T32" fmla="*/ 2784 w 3360"/>
              <a:gd name="T33" fmla="*/ 576 h 1728"/>
              <a:gd name="T34" fmla="*/ 2784 w 3360"/>
              <a:gd name="T35" fmla="*/ 432 h 1728"/>
              <a:gd name="T36" fmla="*/ 2928 w 3360"/>
              <a:gd name="T37" fmla="*/ 432 h 1728"/>
              <a:gd name="T38" fmla="*/ 2928 w 3360"/>
              <a:gd name="T39" fmla="*/ 288 h 1728"/>
              <a:gd name="T40" fmla="*/ 3168 w 3360"/>
              <a:gd name="T41" fmla="*/ 288 h 1728"/>
              <a:gd name="T42" fmla="*/ 3168 w 3360"/>
              <a:gd name="T43" fmla="*/ 144 h 1728"/>
              <a:gd name="T44" fmla="*/ 3360 w 3360"/>
              <a:gd name="T45" fmla="*/ 144 h 1728"/>
              <a:gd name="T46" fmla="*/ 3360 w 3360"/>
              <a:gd name="T47" fmla="*/ 0 h 172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3360"/>
              <a:gd name="T73" fmla="*/ 0 h 1728"/>
              <a:gd name="T74" fmla="*/ 3360 w 3360"/>
              <a:gd name="T75" fmla="*/ 1728 h 1728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3360" h="1728">
                <a:moveTo>
                  <a:pt x="0" y="1728"/>
                </a:moveTo>
                <a:lnTo>
                  <a:pt x="0" y="1584"/>
                </a:lnTo>
                <a:lnTo>
                  <a:pt x="384" y="1584"/>
                </a:lnTo>
                <a:lnTo>
                  <a:pt x="384" y="1440"/>
                </a:lnTo>
                <a:lnTo>
                  <a:pt x="960" y="1440"/>
                </a:lnTo>
                <a:lnTo>
                  <a:pt x="960" y="1296"/>
                </a:lnTo>
                <a:lnTo>
                  <a:pt x="1200" y="1296"/>
                </a:lnTo>
                <a:lnTo>
                  <a:pt x="1200" y="1152"/>
                </a:lnTo>
                <a:lnTo>
                  <a:pt x="1536" y="1152"/>
                </a:lnTo>
                <a:lnTo>
                  <a:pt x="1536" y="1008"/>
                </a:lnTo>
                <a:lnTo>
                  <a:pt x="1776" y="1008"/>
                </a:lnTo>
                <a:lnTo>
                  <a:pt x="1776" y="864"/>
                </a:lnTo>
                <a:lnTo>
                  <a:pt x="2112" y="864"/>
                </a:lnTo>
                <a:lnTo>
                  <a:pt x="2112" y="720"/>
                </a:lnTo>
                <a:lnTo>
                  <a:pt x="2448" y="720"/>
                </a:lnTo>
                <a:lnTo>
                  <a:pt x="2448" y="576"/>
                </a:lnTo>
                <a:lnTo>
                  <a:pt x="2784" y="576"/>
                </a:lnTo>
                <a:lnTo>
                  <a:pt x="2784" y="432"/>
                </a:lnTo>
                <a:lnTo>
                  <a:pt x="2928" y="432"/>
                </a:lnTo>
                <a:lnTo>
                  <a:pt x="2928" y="288"/>
                </a:lnTo>
                <a:lnTo>
                  <a:pt x="3168" y="288"/>
                </a:lnTo>
                <a:lnTo>
                  <a:pt x="3168" y="144"/>
                </a:lnTo>
                <a:lnTo>
                  <a:pt x="3360" y="144"/>
                </a:lnTo>
                <a:lnTo>
                  <a:pt x="3360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6" name="Freeform 45"/>
          <p:cNvSpPr>
            <a:spLocks/>
          </p:cNvSpPr>
          <p:nvPr/>
        </p:nvSpPr>
        <p:spPr bwMode="auto">
          <a:xfrm>
            <a:off x="1219200" y="2514600"/>
            <a:ext cx="6096000" cy="2743200"/>
          </a:xfrm>
          <a:custGeom>
            <a:avLst/>
            <a:gdLst>
              <a:gd name="T0" fmla="*/ 0 w 3840"/>
              <a:gd name="T1" fmla="*/ 1728 h 1728"/>
              <a:gd name="T2" fmla="*/ 0 w 3840"/>
              <a:gd name="T3" fmla="*/ 1584 h 1728"/>
              <a:gd name="T4" fmla="*/ 384 w 3840"/>
              <a:gd name="T5" fmla="*/ 1584 h 1728"/>
              <a:gd name="T6" fmla="*/ 384 w 3840"/>
              <a:gd name="T7" fmla="*/ 1440 h 1728"/>
              <a:gd name="T8" fmla="*/ 576 w 3840"/>
              <a:gd name="T9" fmla="*/ 1440 h 1728"/>
              <a:gd name="T10" fmla="*/ 576 w 3840"/>
              <a:gd name="T11" fmla="*/ 1296 h 1728"/>
              <a:gd name="T12" fmla="*/ 816 w 3840"/>
              <a:gd name="T13" fmla="*/ 1296 h 1728"/>
              <a:gd name="T14" fmla="*/ 816 w 3840"/>
              <a:gd name="T15" fmla="*/ 1152 h 1728"/>
              <a:gd name="T16" fmla="*/ 1152 w 3840"/>
              <a:gd name="T17" fmla="*/ 1152 h 1728"/>
              <a:gd name="T18" fmla="*/ 1152 w 3840"/>
              <a:gd name="T19" fmla="*/ 1008 h 1728"/>
              <a:gd name="T20" fmla="*/ 1584 w 3840"/>
              <a:gd name="T21" fmla="*/ 1008 h 1728"/>
              <a:gd name="T22" fmla="*/ 1584 w 3840"/>
              <a:gd name="T23" fmla="*/ 864 h 1728"/>
              <a:gd name="T24" fmla="*/ 1776 w 3840"/>
              <a:gd name="T25" fmla="*/ 864 h 1728"/>
              <a:gd name="T26" fmla="*/ 1776 w 3840"/>
              <a:gd name="T27" fmla="*/ 720 h 1728"/>
              <a:gd name="T28" fmla="*/ 1968 w 3840"/>
              <a:gd name="T29" fmla="*/ 720 h 1728"/>
              <a:gd name="T30" fmla="*/ 1968 w 3840"/>
              <a:gd name="T31" fmla="*/ 576 h 1728"/>
              <a:gd name="T32" fmla="*/ 2448 w 3840"/>
              <a:gd name="T33" fmla="*/ 576 h 1728"/>
              <a:gd name="T34" fmla="*/ 2448 w 3840"/>
              <a:gd name="T35" fmla="*/ 432 h 1728"/>
              <a:gd name="T36" fmla="*/ 2640 w 3840"/>
              <a:gd name="T37" fmla="*/ 432 h 1728"/>
              <a:gd name="T38" fmla="*/ 2640 w 3840"/>
              <a:gd name="T39" fmla="*/ 288 h 1728"/>
              <a:gd name="T40" fmla="*/ 2784 w 3840"/>
              <a:gd name="T41" fmla="*/ 288 h 1728"/>
              <a:gd name="T42" fmla="*/ 2784 w 3840"/>
              <a:gd name="T43" fmla="*/ 144 h 1728"/>
              <a:gd name="T44" fmla="*/ 3216 w 3840"/>
              <a:gd name="T45" fmla="*/ 144 h 1728"/>
              <a:gd name="T46" fmla="*/ 3216 w 3840"/>
              <a:gd name="T47" fmla="*/ 0 h 1728"/>
              <a:gd name="T48" fmla="*/ 3840 w 3840"/>
              <a:gd name="T49" fmla="*/ 0 h 17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840"/>
              <a:gd name="T76" fmla="*/ 0 h 1728"/>
              <a:gd name="T77" fmla="*/ 3840 w 3840"/>
              <a:gd name="T78" fmla="*/ 1728 h 1728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840" h="1728">
                <a:moveTo>
                  <a:pt x="0" y="1728"/>
                </a:moveTo>
                <a:lnTo>
                  <a:pt x="0" y="1584"/>
                </a:lnTo>
                <a:lnTo>
                  <a:pt x="384" y="1584"/>
                </a:lnTo>
                <a:lnTo>
                  <a:pt x="384" y="1440"/>
                </a:lnTo>
                <a:lnTo>
                  <a:pt x="576" y="1440"/>
                </a:lnTo>
                <a:lnTo>
                  <a:pt x="576" y="1296"/>
                </a:lnTo>
                <a:lnTo>
                  <a:pt x="816" y="1296"/>
                </a:lnTo>
                <a:lnTo>
                  <a:pt x="816" y="1152"/>
                </a:lnTo>
                <a:lnTo>
                  <a:pt x="1152" y="1152"/>
                </a:lnTo>
                <a:lnTo>
                  <a:pt x="1152" y="1008"/>
                </a:lnTo>
                <a:lnTo>
                  <a:pt x="1584" y="1008"/>
                </a:lnTo>
                <a:lnTo>
                  <a:pt x="1584" y="864"/>
                </a:lnTo>
                <a:lnTo>
                  <a:pt x="1776" y="864"/>
                </a:lnTo>
                <a:lnTo>
                  <a:pt x="1776" y="720"/>
                </a:lnTo>
                <a:lnTo>
                  <a:pt x="1968" y="720"/>
                </a:lnTo>
                <a:lnTo>
                  <a:pt x="1968" y="576"/>
                </a:lnTo>
                <a:lnTo>
                  <a:pt x="2448" y="576"/>
                </a:lnTo>
                <a:lnTo>
                  <a:pt x="2448" y="432"/>
                </a:lnTo>
                <a:lnTo>
                  <a:pt x="2640" y="432"/>
                </a:lnTo>
                <a:lnTo>
                  <a:pt x="2640" y="288"/>
                </a:lnTo>
                <a:lnTo>
                  <a:pt x="2784" y="288"/>
                </a:lnTo>
                <a:lnTo>
                  <a:pt x="2784" y="144"/>
                </a:lnTo>
                <a:lnTo>
                  <a:pt x="3216" y="144"/>
                </a:lnTo>
                <a:lnTo>
                  <a:pt x="3216" y="0"/>
                </a:lnTo>
                <a:lnTo>
                  <a:pt x="3840" y="0"/>
                </a:ln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7" name="Line 46"/>
          <p:cNvSpPr>
            <a:spLocks noChangeShapeType="1"/>
          </p:cNvSpPr>
          <p:nvPr/>
        </p:nvSpPr>
        <p:spPr bwMode="auto">
          <a:xfrm>
            <a:off x="12192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8" name="Line 47"/>
          <p:cNvSpPr>
            <a:spLocks noChangeShapeType="1"/>
          </p:cNvSpPr>
          <p:nvPr/>
        </p:nvSpPr>
        <p:spPr bwMode="auto">
          <a:xfrm>
            <a:off x="75438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9" name="Line 48"/>
          <p:cNvSpPr>
            <a:spLocks noChangeShapeType="1"/>
          </p:cNvSpPr>
          <p:nvPr/>
        </p:nvSpPr>
        <p:spPr bwMode="auto">
          <a:xfrm>
            <a:off x="7543800" y="25146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0" name="Line 49"/>
          <p:cNvSpPr>
            <a:spLocks noChangeShapeType="1"/>
          </p:cNvSpPr>
          <p:nvPr/>
        </p:nvSpPr>
        <p:spPr bwMode="auto">
          <a:xfrm>
            <a:off x="1219200" y="5410200"/>
            <a:ext cx="6324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1" name="Text Box 50"/>
          <p:cNvSpPr txBox="1">
            <a:spLocks noChangeArrowheads="1"/>
          </p:cNvSpPr>
          <p:nvPr/>
        </p:nvSpPr>
        <p:spPr bwMode="auto">
          <a:xfrm>
            <a:off x="4708525" y="5370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/>
              <a:t>T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4800600" y="838200"/>
            <a:ext cx="3872551" cy="1371600"/>
            <a:chOff x="1605663" y="4773956"/>
            <a:chExt cx="5853751" cy="1689728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2847412" y="5422823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49536" y="5379666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5663" y="5103632"/>
              <a:ext cx="927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arrivals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45132" y="5103632"/>
              <a:ext cx="1314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departures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0" name="Cloud 59"/>
            <p:cNvSpPr/>
            <p:nvPr/>
          </p:nvSpPr>
          <p:spPr>
            <a:xfrm>
              <a:off x="3372204" y="4773956"/>
              <a:ext cx="2277332" cy="1211739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1" dirty="0" smtClean="0">
                  <a:latin typeface="Gill Sans" charset="0"/>
                  <a:ea typeface="Gill Sans" charset="0"/>
                  <a:cs typeface="Gill Sans" charset="0"/>
                </a:rPr>
                <a:t>N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2997788" y="5225366"/>
              <a:ext cx="160581" cy="351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2845388" y="5504128"/>
              <a:ext cx="3431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000" dirty="0">
                  <a:latin typeface="Times New Roman"/>
                  <a:cs typeface="Times New Roman"/>
                </a:rPr>
                <a:t>λ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3372204" y="6312156"/>
              <a:ext cx="2248136" cy="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372204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628516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326475" y="6028212"/>
              <a:ext cx="33309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en-US" sz="2000" b="0" i="1" dirty="0" smtClean="0">
                  <a:latin typeface="Gill Sans" charset="0"/>
                  <a:ea typeface="Gill Sans" charset="0"/>
                  <a:cs typeface="Gill Sans" charset="0"/>
                </a:rPr>
                <a:t>L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1219200" y="50292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1828800" y="48006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2133600" y="45720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2514600" y="43434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3048000" y="41148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3733800" y="3886200"/>
            <a:ext cx="12954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4038600" y="36576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343400" y="3429000"/>
            <a:ext cx="1752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5105400" y="32004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5410200" y="2971800"/>
            <a:ext cx="14478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5638800" y="27432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6324600" y="2514600"/>
            <a:ext cx="1219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pSp>
        <p:nvGrpSpPr>
          <p:cNvPr id="79" name="Group 38"/>
          <p:cNvGrpSpPr>
            <a:grpSpLocks/>
          </p:cNvGrpSpPr>
          <p:nvPr/>
        </p:nvGrpSpPr>
        <p:grpSpPr bwMode="auto">
          <a:xfrm>
            <a:off x="4441829" y="3429000"/>
            <a:ext cx="652463" cy="914400"/>
            <a:chOff x="2798" y="2160"/>
            <a:chExt cx="411" cy="576"/>
          </a:xfrm>
        </p:grpSpPr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2832" y="2160"/>
              <a:ext cx="0" cy="576"/>
            </a:xfrm>
            <a:prstGeom prst="line">
              <a:avLst/>
            </a:prstGeom>
            <a:noFill/>
            <a:ln w="19050" cmpd="sng">
              <a:solidFill>
                <a:srgbClr val="FF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22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1" name="Text Box 40"/>
            <p:cNvSpPr txBox="1">
              <a:spLocks noChangeArrowheads="1"/>
            </p:cNvSpPr>
            <p:nvPr/>
          </p:nvSpPr>
          <p:spPr bwMode="auto">
            <a:xfrm>
              <a:off x="2798" y="2280"/>
              <a:ext cx="41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2200" b="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N(</a:t>
              </a:r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t)</a:t>
              </a:r>
            </a:p>
          </p:txBody>
        </p:sp>
      </p:grpSp>
      <p:sp>
        <p:nvSpPr>
          <p:cNvPr id="84" name="Text Box 43"/>
          <p:cNvSpPr txBox="1">
            <a:spLocks noChangeArrowheads="1"/>
          </p:cNvSpPr>
          <p:nvPr/>
        </p:nvSpPr>
        <p:spPr bwMode="auto">
          <a:xfrm>
            <a:off x="838200" y="1859340"/>
            <a:ext cx="444253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dirty="0">
                <a:latin typeface="Times New Roman"/>
                <a:cs typeface="Times New Roman"/>
              </a:rPr>
              <a:t>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</a:t>
            </a:r>
            <a:r>
              <a:rPr lang="en-US" sz="2400" b="0" dirty="0">
                <a:latin typeface="Gill Sans Light"/>
                <a:cs typeface="Gill Sans Light"/>
              </a:rPr>
              <a:t> = response time of job </a:t>
            </a:r>
            <a:r>
              <a:rPr lang="en-US" sz="2400" b="0" i="1" dirty="0" err="1">
                <a:latin typeface="Times New Roman"/>
                <a:cs typeface="Times New Roman"/>
              </a:rPr>
              <a:t>i</a:t>
            </a:r>
            <a:endParaRPr lang="en-US" sz="2400" b="0" i="1" dirty="0">
              <a:latin typeface="Times New Roman"/>
              <a:cs typeface="Times New Roman"/>
            </a:endParaRPr>
          </a:p>
          <a:p>
            <a:r>
              <a:rPr lang="en-US" sz="2400" b="0" dirty="0">
                <a:latin typeface="Times New Roman"/>
                <a:cs typeface="Times New Roman"/>
              </a:rPr>
              <a:t>N(t) </a:t>
            </a:r>
            <a:r>
              <a:rPr lang="en-US" sz="2400" b="0" dirty="0">
                <a:latin typeface="Gill Sans Light"/>
                <a:cs typeface="Gill Sans Light"/>
              </a:rPr>
              <a:t>= number of jobs in system</a:t>
            </a:r>
          </a:p>
          <a:p>
            <a:r>
              <a:rPr lang="en-US" sz="2400" b="0" dirty="0">
                <a:latin typeface="Gill Sans Light"/>
                <a:cs typeface="Gill Sans Light"/>
              </a:rPr>
              <a:t>          at time </a:t>
            </a:r>
            <a:r>
              <a:rPr lang="en-US" sz="2400" b="0" i="1" dirty="0">
                <a:latin typeface="Times New Roman"/>
                <a:cs typeface="Times New Roman"/>
              </a:rPr>
              <a:t>t</a:t>
            </a:r>
            <a:r>
              <a:rPr lang="en-US" sz="2400" b="0" dirty="0">
                <a:latin typeface="Gill Sans Light"/>
                <a:cs typeface="Gill Sans Light"/>
              </a:rPr>
              <a:t>  </a:t>
            </a:r>
          </a:p>
          <a:p>
            <a:pPr algn="l"/>
            <a:r>
              <a:rPr lang="en-US" sz="2400" b="0" dirty="0" smtClean="0">
                <a:latin typeface="Times New Roman"/>
                <a:cs typeface="Times New Roman"/>
              </a:rPr>
              <a:t>S(</a:t>
            </a:r>
            <a:r>
              <a:rPr lang="en-US" sz="2400" b="0" dirty="0" err="1" smtClean="0">
                <a:latin typeface="Times New Roman"/>
                <a:cs typeface="Times New Roman"/>
              </a:rPr>
              <a:t>i</a:t>
            </a:r>
            <a:r>
              <a:rPr lang="en-US" sz="2400" b="0" dirty="0" smtClean="0">
                <a:latin typeface="Times New Roman"/>
                <a:cs typeface="Times New Roman"/>
              </a:rPr>
              <a:t>) = L(</a:t>
            </a:r>
            <a:r>
              <a:rPr lang="en-US" sz="2400" b="0" dirty="0" err="1" smtClean="0">
                <a:latin typeface="Times New Roman"/>
                <a:cs typeface="Times New Roman"/>
              </a:rPr>
              <a:t>i</a:t>
            </a:r>
            <a:r>
              <a:rPr lang="en-US" sz="2400" b="0" dirty="0" smtClean="0">
                <a:latin typeface="Times New Roman"/>
                <a:cs typeface="Times New Roman"/>
              </a:rPr>
              <a:t>) * 1 = L(</a:t>
            </a:r>
            <a:r>
              <a:rPr lang="en-US" sz="2400" b="0" dirty="0" err="1" smtClean="0">
                <a:latin typeface="Times New Roman"/>
                <a:cs typeface="Times New Roman"/>
              </a:rPr>
              <a:t>i</a:t>
            </a:r>
            <a:r>
              <a:rPr lang="en-US" sz="2400" b="0" dirty="0" smtClean="0">
                <a:latin typeface="Times New Roman"/>
                <a:cs typeface="Times New Roman"/>
              </a:rPr>
              <a:t>)</a:t>
            </a:r>
            <a:endParaRPr lang="en-US" sz="2400" b="0" dirty="0">
              <a:latin typeface="Times New Roman"/>
              <a:cs typeface="Times New Roman"/>
            </a:endParaRPr>
          </a:p>
        </p:txBody>
      </p:sp>
      <p:sp>
        <p:nvSpPr>
          <p:cNvPr id="89" name="Text Box 37"/>
          <p:cNvSpPr txBox="1">
            <a:spLocks noChangeArrowheads="1"/>
          </p:cNvSpPr>
          <p:nvPr/>
        </p:nvSpPr>
        <p:spPr bwMode="auto">
          <a:xfrm>
            <a:off x="76200" y="1981200"/>
            <a:ext cx="723582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 dirty="0" smtClean="0">
                <a:latin typeface="Times New Roman"/>
                <a:cs typeface="Times New Roman"/>
              </a:rPr>
              <a:t>Job </a:t>
            </a:r>
            <a:r>
              <a:rPr lang="en-US" sz="2200" b="0" dirty="0" err="1" smtClean="0">
                <a:latin typeface="Times New Roman"/>
                <a:cs typeface="Times New Roman"/>
              </a:rPr>
              <a:t>i</a:t>
            </a:r>
            <a:endParaRPr lang="en-US" sz="2200" b="0" dirty="0">
              <a:latin typeface="Times New Roman"/>
              <a:cs typeface="Times New Roman"/>
            </a:endParaRPr>
          </a:p>
        </p:txBody>
      </p:sp>
      <p:sp>
        <p:nvSpPr>
          <p:cNvPr id="45" name="Text Box 53"/>
          <p:cNvSpPr txBox="1">
            <a:spLocks noChangeArrowheads="1"/>
          </p:cNvSpPr>
          <p:nvPr/>
        </p:nvSpPr>
        <p:spPr bwMode="auto">
          <a:xfrm>
            <a:off x="1356754" y="4936455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 smtClean="0">
                <a:solidFill>
                  <a:srgbClr val="FFFFFF"/>
                </a:solidFill>
                <a:latin typeface="Times New Roman"/>
                <a:cs typeface="Times New Roman"/>
              </a:rPr>
              <a:t>S(1)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1966354" y="4707855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 smtClean="0">
                <a:solidFill>
                  <a:srgbClr val="FFFFFF"/>
                </a:solidFill>
                <a:latin typeface="Times New Roman"/>
                <a:cs typeface="Times New Roman"/>
              </a:rPr>
              <a:t>S(2)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47" name="Text Box 61"/>
          <p:cNvSpPr txBox="1">
            <a:spLocks noChangeArrowheads="1"/>
          </p:cNvSpPr>
          <p:nvPr/>
        </p:nvSpPr>
        <p:spPr bwMode="auto">
          <a:xfrm>
            <a:off x="1224676" y="5715000"/>
            <a:ext cx="69287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dirty="0" err="1" smtClean="0">
                <a:latin typeface="Times New Roman"/>
                <a:cs typeface="Times New Roman"/>
              </a:rPr>
              <a:t>N</a:t>
            </a:r>
            <a:r>
              <a:rPr lang="en-US" sz="2400" b="0" baseline="-25000" dirty="0" err="1" smtClean="0">
                <a:latin typeface="Times New Roman"/>
                <a:cs typeface="Times New Roman"/>
              </a:rPr>
              <a:t>avg</a:t>
            </a:r>
            <a:r>
              <a:rPr lang="en-US" sz="2400" b="0" dirty="0" smtClean="0">
                <a:latin typeface="Times New Roman"/>
                <a:cs typeface="Times New Roman"/>
              </a:rPr>
              <a:t> = (</a:t>
            </a:r>
            <a:r>
              <a:rPr lang="en-US" sz="2400" b="0" dirty="0" err="1" smtClean="0">
                <a:latin typeface="Times New Roman"/>
                <a:cs typeface="Times New Roman"/>
              </a:rPr>
              <a:t>N</a:t>
            </a:r>
            <a:r>
              <a:rPr lang="en-US" sz="2400" b="0" baseline="-25000" dirty="0" err="1" smtClean="0">
                <a:latin typeface="Times New Roman"/>
                <a:cs typeface="Times New Roman"/>
              </a:rPr>
              <a:t>total</a:t>
            </a:r>
            <a:r>
              <a:rPr lang="en-US" sz="2400" b="0" dirty="0" smtClean="0">
                <a:latin typeface="Times New Roman"/>
                <a:cs typeface="Times New Roman"/>
              </a:rPr>
              <a:t>/T)</a:t>
            </a:r>
            <a:r>
              <a:rPr lang="en-US" sz="2400" b="0" dirty="0">
                <a:latin typeface="Times New Roman"/>
                <a:cs typeface="Times New Roman"/>
              </a:rPr>
              <a:t>*(L(1) + … + L(k)</a:t>
            </a:r>
            <a:r>
              <a:rPr lang="en-US" sz="2400" b="0" dirty="0" smtClean="0">
                <a:latin typeface="Times New Roman"/>
                <a:cs typeface="Times New Roman"/>
              </a:rPr>
              <a:t>)/</a:t>
            </a:r>
            <a:r>
              <a:rPr lang="en-US" sz="2400" b="0" dirty="0" err="1" smtClean="0">
                <a:latin typeface="Times New Roman"/>
                <a:cs typeface="Times New Roman"/>
              </a:rPr>
              <a:t>N</a:t>
            </a:r>
            <a:r>
              <a:rPr lang="en-US" sz="2400" b="0" baseline="-25000" dirty="0" err="1" smtClean="0">
                <a:latin typeface="Times New Roman"/>
                <a:cs typeface="Times New Roman"/>
              </a:rPr>
              <a:t>total</a:t>
            </a:r>
            <a:r>
              <a:rPr lang="en-US" sz="2400" b="0" baseline="-25000" dirty="0" smtClean="0">
                <a:latin typeface="Times New Roman"/>
                <a:cs typeface="Times New Roman"/>
              </a:rPr>
              <a:t> </a:t>
            </a:r>
            <a:r>
              <a:rPr lang="en-US" sz="2400" b="0" dirty="0" smtClean="0">
                <a:latin typeface="Times New Roman"/>
                <a:cs typeface="Times New Roman"/>
              </a:rPr>
              <a:t>= </a:t>
            </a:r>
            <a:r>
              <a:rPr lang="el-GR" sz="2800" b="0" dirty="0" smtClean="0">
                <a:latin typeface="Times New Roman"/>
                <a:cs typeface="Times New Roman"/>
              </a:rPr>
              <a:t>λ</a:t>
            </a:r>
            <a:r>
              <a:rPr lang="en-US" sz="2400" b="0" baseline="-25000" dirty="0" err="1" smtClean="0">
                <a:latin typeface="Times New Roman"/>
                <a:cs typeface="Times New Roman"/>
              </a:rPr>
              <a:t>avg</a:t>
            </a:r>
            <a:r>
              <a:rPr lang="en-US" sz="2400" b="0" dirty="0" smtClean="0">
                <a:latin typeface="Times New Roman"/>
                <a:cs typeface="Times New Roman"/>
              </a:rPr>
              <a:t> × </a:t>
            </a:r>
            <a:r>
              <a:rPr lang="en-US" sz="2400" b="0" dirty="0" err="1" smtClean="0">
                <a:latin typeface="Times New Roman"/>
                <a:cs typeface="Times New Roman"/>
              </a:rPr>
              <a:t>L</a:t>
            </a:r>
            <a:r>
              <a:rPr lang="en-US" sz="2400" b="0" baseline="-25000" dirty="0" err="1" smtClean="0">
                <a:latin typeface="Times New Roman"/>
                <a:cs typeface="Times New Roman"/>
              </a:rPr>
              <a:t>avg</a:t>
            </a:r>
            <a:endParaRPr lang="en-US" sz="2400" b="0" baseline="-25000" dirty="0">
              <a:latin typeface="Times New Roman"/>
              <a:cs typeface="Times New Roman"/>
            </a:endParaRPr>
          </a:p>
        </p:txBody>
      </p:sp>
      <p:sp>
        <p:nvSpPr>
          <p:cNvPr id="48" name="Text Box 53"/>
          <p:cNvSpPr txBox="1">
            <a:spLocks noChangeArrowheads="1"/>
          </p:cNvSpPr>
          <p:nvPr/>
        </p:nvSpPr>
        <p:spPr bwMode="auto">
          <a:xfrm>
            <a:off x="6690754" y="2419276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 smtClean="0">
                <a:solidFill>
                  <a:srgbClr val="FFFFFF"/>
                </a:solidFill>
                <a:latin typeface="Times New Roman"/>
                <a:cs typeface="Times New Roman"/>
              </a:rPr>
              <a:t>S(k)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3121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Little</a:t>
            </a:r>
            <a:r>
              <a:rPr lang="ja-JP" altLang="en-US">
                <a:latin typeface="Arial" charset="0"/>
              </a:rPr>
              <a:t>’</a:t>
            </a:r>
            <a:r>
              <a:rPr lang="en-US">
                <a:latin typeface="Arial" charset="0"/>
              </a:rPr>
              <a:t>s Theorem: Proof Sketch</a:t>
            </a:r>
          </a:p>
        </p:txBody>
      </p:sp>
      <p:sp>
        <p:nvSpPr>
          <p:cNvPr id="62468" name="Line 3"/>
          <p:cNvSpPr>
            <a:spLocks noChangeShapeType="1"/>
          </p:cNvSpPr>
          <p:nvPr/>
        </p:nvSpPr>
        <p:spPr bwMode="auto">
          <a:xfrm flipV="1">
            <a:off x="762000" y="1943100"/>
            <a:ext cx="0" cy="3352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69" name="Line 4"/>
          <p:cNvSpPr>
            <a:spLocks noChangeShapeType="1"/>
          </p:cNvSpPr>
          <p:nvPr/>
        </p:nvSpPr>
        <p:spPr bwMode="auto">
          <a:xfrm>
            <a:off x="762000" y="5257800"/>
            <a:ext cx="7391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90488" tIns="44450" rIns="90488" bIns="44450"/>
          <a:lstStyle/>
          <a:p>
            <a:endParaRPr lang="en-US"/>
          </a:p>
        </p:txBody>
      </p:sp>
      <p:sp>
        <p:nvSpPr>
          <p:cNvPr id="62482" name="Text Box 37"/>
          <p:cNvSpPr txBox="1">
            <a:spLocks noChangeArrowheads="1"/>
          </p:cNvSpPr>
          <p:nvPr/>
        </p:nvSpPr>
        <p:spPr bwMode="auto">
          <a:xfrm>
            <a:off x="7616825" y="4876800"/>
            <a:ext cx="684183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>
                <a:latin typeface="Times New Roman"/>
                <a:cs typeface="Times New Roman"/>
              </a:rPr>
              <a:t>time</a:t>
            </a:r>
          </a:p>
        </p:txBody>
      </p:sp>
      <p:sp>
        <p:nvSpPr>
          <p:cNvPr id="62485" name="Freeform 44"/>
          <p:cNvSpPr>
            <a:spLocks/>
          </p:cNvSpPr>
          <p:nvPr/>
        </p:nvSpPr>
        <p:spPr bwMode="auto">
          <a:xfrm>
            <a:off x="2209800" y="2514600"/>
            <a:ext cx="5334000" cy="2743200"/>
          </a:xfrm>
          <a:custGeom>
            <a:avLst/>
            <a:gdLst>
              <a:gd name="T0" fmla="*/ 0 w 3360"/>
              <a:gd name="T1" fmla="*/ 1728 h 1728"/>
              <a:gd name="T2" fmla="*/ 0 w 3360"/>
              <a:gd name="T3" fmla="*/ 1584 h 1728"/>
              <a:gd name="T4" fmla="*/ 384 w 3360"/>
              <a:gd name="T5" fmla="*/ 1584 h 1728"/>
              <a:gd name="T6" fmla="*/ 384 w 3360"/>
              <a:gd name="T7" fmla="*/ 1440 h 1728"/>
              <a:gd name="T8" fmla="*/ 960 w 3360"/>
              <a:gd name="T9" fmla="*/ 1440 h 1728"/>
              <a:gd name="T10" fmla="*/ 960 w 3360"/>
              <a:gd name="T11" fmla="*/ 1296 h 1728"/>
              <a:gd name="T12" fmla="*/ 1200 w 3360"/>
              <a:gd name="T13" fmla="*/ 1296 h 1728"/>
              <a:gd name="T14" fmla="*/ 1200 w 3360"/>
              <a:gd name="T15" fmla="*/ 1152 h 1728"/>
              <a:gd name="T16" fmla="*/ 1536 w 3360"/>
              <a:gd name="T17" fmla="*/ 1152 h 1728"/>
              <a:gd name="T18" fmla="*/ 1536 w 3360"/>
              <a:gd name="T19" fmla="*/ 1008 h 1728"/>
              <a:gd name="T20" fmla="*/ 1776 w 3360"/>
              <a:gd name="T21" fmla="*/ 1008 h 1728"/>
              <a:gd name="T22" fmla="*/ 1776 w 3360"/>
              <a:gd name="T23" fmla="*/ 864 h 1728"/>
              <a:gd name="T24" fmla="*/ 2112 w 3360"/>
              <a:gd name="T25" fmla="*/ 864 h 1728"/>
              <a:gd name="T26" fmla="*/ 2112 w 3360"/>
              <a:gd name="T27" fmla="*/ 720 h 1728"/>
              <a:gd name="T28" fmla="*/ 2448 w 3360"/>
              <a:gd name="T29" fmla="*/ 720 h 1728"/>
              <a:gd name="T30" fmla="*/ 2448 w 3360"/>
              <a:gd name="T31" fmla="*/ 576 h 1728"/>
              <a:gd name="T32" fmla="*/ 2784 w 3360"/>
              <a:gd name="T33" fmla="*/ 576 h 1728"/>
              <a:gd name="T34" fmla="*/ 2784 w 3360"/>
              <a:gd name="T35" fmla="*/ 432 h 1728"/>
              <a:gd name="T36" fmla="*/ 2928 w 3360"/>
              <a:gd name="T37" fmla="*/ 432 h 1728"/>
              <a:gd name="T38" fmla="*/ 2928 w 3360"/>
              <a:gd name="T39" fmla="*/ 288 h 1728"/>
              <a:gd name="T40" fmla="*/ 3168 w 3360"/>
              <a:gd name="T41" fmla="*/ 288 h 1728"/>
              <a:gd name="T42" fmla="*/ 3168 w 3360"/>
              <a:gd name="T43" fmla="*/ 144 h 1728"/>
              <a:gd name="T44" fmla="*/ 3360 w 3360"/>
              <a:gd name="T45" fmla="*/ 144 h 1728"/>
              <a:gd name="T46" fmla="*/ 3360 w 3360"/>
              <a:gd name="T47" fmla="*/ 0 h 172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3360"/>
              <a:gd name="T73" fmla="*/ 0 h 1728"/>
              <a:gd name="T74" fmla="*/ 3360 w 3360"/>
              <a:gd name="T75" fmla="*/ 1728 h 1728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3360" h="1728">
                <a:moveTo>
                  <a:pt x="0" y="1728"/>
                </a:moveTo>
                <a:lnTo>
                  <a:pt x="0" y="1584"/>
                </a:lnTo>
                <a:lnTo>
                  <a:pt x="384" y="1584"/>
                </a:lnTo>
                <a:lnTo>
                  <a:pt x="384" y="1440"/>
                </a:lnTo>
                <a:lnTo>
                  <a:pt x="960" y="1440"/>
                </a:lnTo>
                <a:lnTo>
                  <a:pt x="960" y="1296"/>
                </a:lnTo>
                <a:lnTo>
                  <a:pt x="1200" y="1296"/>
                </a:lnTo>
                <a:lnTo>
                  <a:pt x="1200" y="1152"/>
                </a:lnTo>
                <a:lnTo>
                  <a:pt x="1536" y="1152"/>
                </a:lnTo>
                <a:lnTo>
                  <a:pt x="1536" y="1008"/>
                </a:lnTo>
                <a:lnTo>
                  <a:pt x="1776" y="1008"/>
                </a:lnTo>
                <a:lnTo>
                  <a:pt x="1776" y="864"/>
                </a:lnTo>
                <a:lnTo>
                  <a:pt x="2112" y="864"/>
                </a:lnTo>
                <a:lnTo>
                  <a:pt x="2112" y="720"/>
                </a:lnTo>
                <a:lnTo>
                  <a:pt x="2448" y="720"/>
                </a:lnTo>
                <a:lnTo>
                  <a:pt x="2448" y="576"/>
                </a:lnTo>
                <a:lnTo>
                  <a:pt x="2784" y="576"/>
                </a:lnTo>
                <a:lnTo>
                  <a:pt x="2784" y="432"/>
                </a:lnTo>
                <a:lnTo>
                  <a:pt x="2928" y="432"/>
                </a:lnTo>
                <a:lnTo>
                  <a:pt x="2928" y="288"/>
                </a:lnTo>
                <a:lnTo>
                  <a:pt x="3168" y="288"/>
                </a:lnTo>
                <a:lnTo>
                  <a:pt x="3168" y="144"/>
                </a:lnTo>
                <a:lnTo>
                  <a:pt x="3360" y="144"/>
                </a:lnTo>
                <a:lnTo>
                  <a:pt x="3360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6" name="Freeform 45"/>
          <p:cNvSpPr>
            <a:spLocks/>
          </p:cNvSpPr>
          <p:nvPr/>
        </p:nvSpPr>
        <p:spPr bwMode="auto">
          <a:xfrm>
            <a:off x="1219200" y="2514600"/>
            <a:ext cx="6096000" cy="2743200"/>
          </a:xfrm>
          <a:custGeom>
            <a:avLst/>
            <a:gdLst>
              <a:gd name="T0" fmla="*/ 0 w 3840"/>
              <a:gd name="T1" fmla="*/ 1728 h 1728"/>
              <a:gd name="T2" fmla="*/ 0 w 3840"/>
              <a:gd name="T3" fmla="*/ 1584 h 1728"/>
              <a:gd name="T4" fmla="*/ 384 w 3840"/>
              <a:gd name="T5" fmla="*/ 1584 h 1728"/>
              <a:gd name="T6" fmla="*/ 384 w 3840"/>
              <a:gd name="T7" fmla="*/ 1440 h 1728"/>
              <a:gd name="T8" fmla="*/ 576 w 3840"/>
              <a:gd name="T9" fmla="*/ 1440 h 1728"/>
              <a:gd name="T10" fmla="*/ 576 w 3840"/>
              <a:gd name="T11" fmla="*/ 1296 h 1728"/>
              <a:gd name="T12" fmla="*/ 816 w 3840"/>
              <a:gd name="T13" fmla="*/ 1296 h 1728"/>
              <a:gd name="T14" fmla="*/ 816 w 3840"/>
              <a:gd name="T15" fmla="*/ 1152 h 1728"/>
              <a:gd name="T16" fmla="*/ 1152 w 3840"/>
              <a:gd name="T17" fmla="*/ 1152 h 1728"/>
              <a:gd name="T18" fmla="*/ 1152 w 3840"/>
              <a:gd name="T19" fmla="*/ 1008 h 1728"/>
              <a:gd name="T20" fmla="*/ 1584 w 3840"/>
              <a:gd name="T21" fmla="*/ 1008 h 1728"/>
              <a:gd name="T22" fmla="*/ 1584 w 3840"/>
              <a:gd name="T23" fmla="*/ 864 h 1728"/>
              <a:gd name="T24" fmla="*/ 1776 w 3840"/>
              <a:gd name="T25" fmla="*/ 864 h 1728"/>
              <a:gd name="T26" fmla="*/ 1776 w 3840"/>
              <a:gd name="T27" fmla="*/ 720 h 1728"/>
              <a:gd name="T28" fmla="*/ 1968 w 3840"/>
              <a:gd name="T29" fmla="*/ 720 h 1728"/>
              <a:gd name="T30" fmla="*/ 1968 w 3840"/>
              <a:gd name="T31" fmla="*/ 576 h 1728"/>
              <a:gd name="T32" fmla="*/ 2448 w 3840"/>
              <a:gd name="T33" fmla="*/ 576 h 1728"/>
              <a:gd name="T34" fmla="*/ 2448 w 3840"/>
              <a:gd name="T35" fmla="*/ 432 h 1728"/>
              <a:gd name="T36" fmla="*/ 2640 w 3840"/>
              <a:gd name="T37" fmla="*/ 432 h 1728"/>
              <a:gd name="T38" fmla="*/ 2640 w 3840"/>
              <a:gd name="T39" fmla="*/ 288 h 1728"/>
              <a:gd name="T40" fmla="*/ 2784 w 3840"/>
              <a:gd name="T41" fmla="*/ 288 h 1728"/>
              <a:gd name="T42" fmla="*/ 2784 w 3840"/>
              <a:gd name="T43" fmla="*/ 144 h 1728"/>
              <a:gd name="T44" fmla="*/ 3216 w 3840"/>
              <a:gd name="T45" fmla="*/ 144 h 1728"/>
              <a:gd name="T46" fmla="*/ 3216 w 3840"/>
              <a:gd name="T47" fmla="*/ 0 h 1728"/>
              <a:gd name="T48" fmla="*/ 3840 w 3840"/>
              <a:gd name="T49" fmla="*/ 0 h 172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3840"/>
              <a:gd name="T76" fmla="*/ 0 h 1728"/>
              <a:gd name="T77" fmla="*/ 3840 w 3840"/>
              <a:gd name="T78" fmla="*/ 1728 h 1728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3840" h="1728">
                <a:moveTo>
                  <a:pt x="0" y="1728"/>
                </a:moveTo>
                <a:lnTo>
                  <a:pt x="0" y="1584"/>
                </a:lnTo>
                <a:lnTo>
                  <a:pt x="384" y="1584"/>
                </a:lnTo>
                <a:lnTo>
                  <a:pt x="384" y="1440"/>
                </a:lnTo>
                <a:lnTo>
                  <a:pt x="576" y="1440"/>
                </a:lnTo>
                <a:lnTo>
                  <a:pt x="576" y="1296"/>
                </a:lnTo>
                <a:lnTo>
                  <a:pt x="816" y="1296"/>
                </a:lnTo>
                <a:lnTo>
                  <a:pt x="816" y="1152"/>
                </a:lnTo>
                <a:lnTo>
                  <a:pt x="1152" y="1152"/>
                </a:lnTo>
                <a:lnTo>
                  <a:pt x="1152" y="1008"/>
                </a:lnTo>
                <a:lnTo>
                  <a:pt x="1584" y="1008"/>
                </a:lnTo>
                <a:lnTo>
                  <a:pt x="1584" y="864"/>
                </a:lnTo>
                <a:lnTo>
                  <a:pt x="1776" y="864"/>
                </a:lnTo>
                <a:lnTo>
                  <a:pt x="1776" y="720"/>
                </a:lnTo>
                <a:lnTo>
                  <a:pt x="1968" y="720"/>
                </a:lnTo>
                <a:lnTo>
                  <a:pt x="1968" y="576"/>
                </a:lnTo>
                <a:lnTo>
                  <a:pt x="2448" y="576"/>
                </a:lnTo>
                <a:lnTo>
                  <a:pt x="2448" y="432"/>
                </a:lnTo>
                <a:lnTo>
                  <a:pt x="2640" y="432"/>
                </a:lnTo>
                <a:lnTo>
                  <a:pt x="2640" y="288"/>
                </a:lnTo>
                <a:lnTo>
                  <a:pt x="2784" y="288"/>
                </a:lnTo>
                <a:lnTo>
                  <a:pt x="2784" y="144"/>
                </a:lnTo>
                <a:lnTo>
                  <a:pt x="3216" y="144"/>
                </a:lnTo>
                <a:lnTo>
                  <a:pt x="3216" y="0"/>
                </a:lnTo>
                <a:lnTo>
                  <a:pt x="3840" y="0"/>
                </a:ln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7" name="Line 46"/>
          <p:cNvSpPr>
            <a:spLocks noChangeShapeType="1"/>
          </p:cNvSpPr>
          <p:nvPr/>
        </p:nvSpPr>
        <p:spPr bwMode="auto">
          <a:xfrm>
            <a:off x="12192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8" name="Line 47"/>
          <p:cNvSpPr>
            <a:spLocks noChangeShapeType="1"/>
          </p:cNvSpPr>
          <p:nvPr/>
        </p:nvSpPr>
        <p:spPr bwMode="auto">
          <a:xfrm>
            <a:off x="7543800" y="5257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89" name="Line 48"/>
          <p:cNvSpPr>
            <a:spLocks noChangeShapeType="1"/>
          </p:cNvSpPr>
          <p:nvPr/>
        </p:nvSpPr>
        <p:spPr bwMode="auto">
          <a:xfrm>
            <a:off x="7543800" y="2514600"/>
            <a:ext cx="0" cy="2743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0" name="Line 49"/>
          <p:cNvSpPr>
            <a:spLocks noChangeShapeType="1"/>
          </p:cNvSpPr>
          <p:nvPr/>
        </p:nvSpPr>
        <p:spPr bwMode="auto">
          <a:xfrm>
            <a:off x="1219200" y="5410200"/>
            <a:ext cx="6324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491" name="Text Box 50"/>
          <p:cNvSpPr txBox="1">
            <a:spLocks noChangeArrowheads="1"/>
          </p:cNvSpPr>
          <p:nvPr/>
        </p:nvSpPr>
        <p:spPr bwMode="auto">
          <a:xfrm>
            <a:off x="4708525" y="537051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b="0"/>
              <a:t>T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4800600" y="838200"/>
            <a:ext cx="3872551" cy="1371600"/>
            <a:chOff x="1605663" y="4773956"/>
            <a:chExt cx="5853751" cy="1689728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2847412" y="5422823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5649536" y="5379666"/>
              <a:ext cx="4955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5663" y="5103632"/>
              <a:ext cx="927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arrivals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45132" y="5103632"/>
              <a:ext cx="1314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departures</a:t>
              </a:r>
              <a:endParaRPr lang="en-US" sz="20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0" name="Cloud 59"/>
            <p:cNvSpPr/>
            <p:nvPr/>
          </p:nvSpPr>
          <p:spPr>
            <a:xfrm>
              <a:off x="3372204" y="4773956"/>
              <a:ext cx="2277332" cy="1211739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1" dirty="0" smtClean="0">
                  <a:latin typeface="Gill Sans" charset="0"/>
                  <a:ea typeface="Gill Sans" charset="0"/>
                  <a:cs typeface="Gill Sans" charset="0"/>
                </a:rPr>
                <a:t>N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2997788" y="5225366"/>
              <a:ext cx="160581" cy="351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2845388" y="5504128"/>
              <a:ext cx="3431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2000" dirty="0">
                  <a:latin typeface="Times New Roman"/>
                  <a:cs typeface="Times New Roman"/>
                </a:rPr>
                <a:t>λ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3372204" y="6312156"/>
              <a:ext cx="2248136" cy="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372204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628516" y="6157100"/>
              <a:ext cx="0" cy="306584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/>
            <p:cNvSpPr/>
            <p:nvPr/>
          </p:nvSpPr>
          <p:spPr>
            <a:xfrm>
              <a:off x="4326475" y="6028212"/>
              <a:ext cx="33309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en-US" sz="2000" b="0" i="1" dirty="0" smtClean="0">
                  <a:latin typeface="Gill Sans" charset="0"/>
                  <a:ea typeface="Gill Sans" charset="0"/>
                  <a:cs typeface="Gill Sans" charset="0"/>
                </a:rPr>
                <a:t>L</a:t>
              </a:r>
              <a:endParaRPr lang="en-US" sz="2000" b="0" i="1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1219200" y="50292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1828800" y="4800600"/>
            <a:ext cx="990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2133600" y="45720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2514600" y="43434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3048000" y="41148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3733800" y="3886200"/>
            <a:ext cx="12954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4038600" y="36576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4343400" y="3429000"/>
            <a:ext cx="17526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5105400" y="3200400"/>
            <a:ext cx="15240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5410200" y="2971800"/>
            <a:ext cx="14478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5638800" y="2743200"/>
            <a:ext cx="1600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6324600" y="2514600"/>
            <a:ext cx="1219200" cy="2286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pSp>
        <p:nvGrpSpPr>
          <p:cNvPr id="79" name="Group 38"/>
          <p:cNvGrpSpPr>
            <a:grpSpLocks/>
          </p:cNvGrpSpPr>
          <p:nvPr/>
        </p:nvGrpSpPr>
        <p:grpSpPr bwMode="auto">
          <a:xfrm>
            <a:off x="4441829" y="3429000"/>
            <a:ext cx="652463" cy="914400"/>
            <a:chOff x="2798" y="2160"/>
            <a:chExt cx="411" cy="576"/>
          </a:xfrm>
        </p:grpSpPr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2832" y="2160"/>
              <a:ext cx="0" cy="576"/>
            </a:xfrm>
            <a:prstGeom prst="line">
              <a:avLst/>
            </a:prstGeom>
            <a:noFill/>
            <a:ln w="19050" cmpd="sng">
              <a:solidFill>
                <a:srgbClr val="FF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90488" tIns="44450" rIns="90488" bIns="44450"/>
            <a:lstStyle/>
            <a:p>
              <a:endParaRPr lang="en-US" sz="2200">
                <a:solidFill>
                  <a:schemeClr val="bg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1" name="Text Box 40"/>
            <p:cNvSpPr txBox="1">
              <a:spLocks noChangeArrowheads="1"/>
            </p:cNvSpPr>
            <p:nvPr/>
          </p:nvSpPr>
          <p:spPr bwMode="auto">
            <a:xfrm>
              <a:off x="2798" y="2280"/>
              <a:ext cx="411" cy="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2200" b="0" dirty="0" smtClean="0">
                  <a:solidFill>
                    <a:schemeClr val="bg1"/>
                  </a:solidFill>
                  <a:latin typeface="Times New Roman"/>
                  <a:cs typeface="Times New Roman"/>
                </a:rPr>
                <a:t>N(</a:t>
              </a:r>
              <a:r>
                <a:rPr lang="en-US" sz="2200" b="0" dirty="0">
                  <a:solidFill>
                    <a:schemeClr val="bg1"/>
                  </a:solidFill>
                  <a:latin typeface="Times New Roman"/>
                  <a:cs typeface="Times New Roman"/>
                </a:rPr>
                <a:t>t)</a:t>
              </a:r>
            </a:p>
          </p:txBody>
        </p:sp>
      </p:grpSp>
      <p:sp>
        <p:nvSpPr>
          <p:cNvPr id="84" name="Text Box 43"/>
          <p:cNvSpPr txBox="1">
            <a:spLocks noChangeArrowheads="1"/>
          </p:cNvSpPr>
          <p:nvPr/>
        </p:nvSpPr>
        <p:spPr bwMode="auto">
          <a:xfrm>
            <a:off x="838200" y="1859340"/>
            <a:ext cx="4495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dirty="0">
                <a:latin typeface="Times New Roman"/>
                <a:cs typeface="Times New Roman"/>
              </a:rPr>
              <a:t>L(</a:t>
            </a:r>
            <a:r>
              <a:rPr lang="en-US" sz="2400" b="0" dirty="0" err="1">
                <a:latin typeface="Times New Roman"/>
                <a:cs typeface="Times New Roman"/>
              </a:rPr>
              <a:t>i</a:t>
            </a:r>
            <a:r>
              <a:rPr lang="en-US" sz="2400" b="0" dirty="0">
                <a:latin typeface="Times New Roman"/>
                <a:cs typeface="Times New Roman"/>
              </a:rPr>
              <a:t>)</a:t>
            </a:r>
            <a:r>
              <a:rPr lang="en-US" sz="2400" b="0" dirty="0">
                <a:latin typeface="Gill Sans Light"/>
                <a:cs typeface="Gill Sans Light"/>
              </a:rPr>
              <a:t> = response time of job </a:t>
            </a:r>
            <a:r>
              <a:rPr lang="en-US" sz="2400" b="0" i="1" dirty="0" err="1">
                <a:latin typeface="Times New Roman"/>
                <a:cs typeface="Times New Roman"/>
              </a:rPr>
              <a:t>i</a:t>
            </a:r>
            <a:endParaRPr lang="en-US" sz="2400" b="0" i="1" dirty="0">
              <a:latin typeface="Times New Roman"/>
              <a:cs typeface="Times New Roman"/>
            </a:endParaRPr>
          </a:p>
          <a:p>
            <a:r>
              <a:rPr lang="en-US" sz="2400" b="0" dirty="0">
                <a:latin typeface="Times New Roman"/>
                <a:cs typeface="Times New Roman"/>
              </a:rPr>
              <a:t>N(t) </a:t>
            </a:r>
            <a:r>
              <a:rPr lang="en-US" sz="2400" b="0" dirty="0">
                <a:latin typeface="Gill Sans Light"/>
                <a:cs typeface="Gill Sans Light"/>
              </a:rPr>
              <a:t>= number of jobs in system</a:t>
            </a:r>
          </a:p>
          <a:p>
            <a:r>
              <a:rPr lang="en-US" sz="2400" b="0" dirty="0">
                <a:latin typeface="Gill Sans Light"/>
                <a:cs typeface="Gill Sans Light"/>
              </a:rPr>
              <a:t>          at time </a:t>
            </a:r>
            <a:r>
              <a:rPr lang="en-US" sz="2400" b="0" i="1" dirty="0">
                <a:latin typeface="Times New Roman"/>
                <a:cs typeface="Times New Roman"/>
              </a:rPr>
              <a:t>t</a:t>
            </a:r>
            <a:r>
              <a:rPr lang="en-US" sz="2400" b="0" dirty="0">
                <a:latin typeface="Gill Sans Light"/>
                <a:cs typeface="Gill Sans Light"/>
              </a:rPr>
              <a:t>  </a:t>
            </a:r>
          </a:p>
          <a:p>
            <a:pPr algn="l"/>
            <a:r>
              <a:rPr lang="en-US" sz="2400" b="0" dirty="0" smtClean="0">
                <a:latin typeface="Times New Roman"/>
                <a:cs typeface="Times New Roman"/>
              </a:rPr>
              <a:t>S(</a:t>
            </a:r>
            <a:r>
              <a:rPr lang="en-US" sz="2400" b="0" dirty="0" err="1" smtClean="0">
                <a:latin typeface="Times New Roman"/>
                <a:cs typeface="Times New Roman"/>
              </a:rPr>
              <a:t>i</a:t>
            </a:r>
            <a:r>
              <a:rPr lang="en-US" sz="2400" b="0" dirty="0" smtClean="0">
                <a:latin typeface="Times New Roman"/>
                <a:cs typeface="Times New Roman"/>
              </a:rPr>
              <a:t>) = L(</a:t>
            </a:r>
            <a:r>
              <a:rPr lang="en-US" sz="2400" b="0" dirty="0" err="1" smtClean="0">
                <a:latin typeface="Times New Roman"/>
                <a:cs typeface="Times New Roman"/>
              </a:rPr>
              <a:t>i</a:t>
            </a:r>
            <a:r>
              <a:rPr lang="en-US" sz="2400" b="0" dirty="0" smtClean="0">
                <a:latin typeface="Times New Roman"/>
                <a:cs typeface="Times New Roman"/>
              </a:rPr>
              <a:t>) * 1 = L(</a:t>
            </a:r>
            <a:r>
              <a:rPr lang="en-US" sz="2400" b="0" dirty="0" err="1" smtClean="0">
                <a:latin typeface="Times New Roman"/>
                <a:cs typeface="Times New Roman"/>
              </a:rPr>
              <a:t>i</a:t>
            </a:r>
            <a:r>
              <a:rPr lang="en-US" sz="2400" b="0" dirty="0" smtClean="0">
                <a:latin typeface="Times New Roman"/>
                <a:cs typeface="Times New Roman"/>
              </a:rPr>
              <a:t>)</a:t>
            </a:r>
            <a:endParaRPr lang="en-US" sz="2400" b="0" dirty="0">
              <a:latin typeface="Times New Roman"/>
              <a:cs typeface="Times New Roman"/>
            </a:endParaRPr>
          </a:p>
        </p:txBody>
      </p:sp>
      <p:sp>
        <p:nvSpPr>
          <p:cNvPr id="89" name="Text Box 37"/>
          <p:cNvSpPr txBox="1">
            <a:spLocks noChangeArrowheads="1"/>
          </p:cNvSpPr>
          <p:nvPr/>
        </p:nvSpPr>
        <p:spPr bwMode="auto">
          <a:xfrm>
            <a:off x="76200" y="1981200"/>
            <a:ext cx="723582" cy="42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200" b="0" dirty="0" smtClean="0">
                <a:latin typeface="Times New Roman"/>
                <a:cs typeface="Times New Roman"/>
              </a:rPr>
              <a:t>Job </a:t>
            </a:r>
            <a:r>
              <a:rPr lang="en-US" sz="2200" b="0" dirty="0" err="1" smtClean="0">
                <a:latin typeface="Times New Roman"/>
                <a:cs typeface="Times New Roman"/>
              </a:rPr>
              <a:t>i</a:t>
            </a:r>
            <a:endParaRPr lang="en-US" sz="2200" b="0" dirty="0">
              <a:latin typeface="Times New Roman"/>
              <a:cs typeface="Times New Roman"/>
            </a:endParaRPr>
          </a:p>
        </p:txBody>
      </p:sp>
      <p:sp>
        <p:nvSpPr>
          <p:cNvPr id="45" name="Text Box 53"/>
          <p:cNvSpPr txBox="1">
            <a:spLocks noChangeArrowheads="1"/>
          </p:cNvSpPr>
          <p:nvPr/>
        </p:nvSpPr>
        <p:spPr bwMode="auto">
          <a:xfrm>
            <a:off x="1356754" y="4936455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 smtClean="0">
                <a:solidFill>
                  <a:srgbClr val="FFFFFF"/>
                </a:solidFill>
                <a:latin typeface="Times New Roman"/>
                <a:cs typeface="Times New Roman"/>
              </a:rPr>
              <a:t>S(1)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46" name="Text Box 53"/>
          <p:cNvSpPr txBox="1">
            <a:spLocks noChangeArrowheads="1"/>
          </p:cNvSpPr>
          <p:nvPr/>
        </p:nvSpPr>
        <p:spPr bwMode="auto">
          <a:xfrm>
            <a:off x="1966354" y="4707855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 smtClean="0">
                <a:solidFill>
                  <a:srgbClr val="FFFFFF"/>
                </a:solidFill>
                <a:latin typeface="Times New Roman"/>
                <a:cs typeface="Times New Roman"/>
              </a:rPr>
              <a:t>S(2)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47" name="Text Box 61"/>
          <p:cNvSpPr txBox="1">
            <a:spLocks noChangeArrowheads="1"/>
          </p:cNvSpPr>
          <p:nvPr/>
        </p:nvSpPr>
        <p:spPr bwMode="auto">
          <a:xfrm>
            <a:off x="3694248" y="5715000"/>
            <a:ext cx="23255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b="0" dirty="0" err="1" smtClean="0">
                <a:latin typeface="Times New Roman"/>
                <a:cs typeface="Times New Roman"/>
              </a:rPr>
              <a:t>N</a:t>
            </a:r>
            <a:r>
              <a:rPr lang="en-US" sz="2400" b="0" baseline="-25000" dirty="0" err="1" smtClean="0">
                <a:latin typeface="Times New Roman"/>
                <a:cs typeface="Times New Roman"/>
              </a:rPr>
              <a:t>avg</a:t>
            </a:r>
            <a:r>
              <a:rPr lang="en-US" sz="2400" b="0" dirty="0" smtClean="0">
                <a:latin typeface="Times New Roman"/>
                <a:cs typeface="Times New Roman"/>
              </a:rPr>
              <a:t> = </a:t>
            </a:r>
            <a:r>
              <a:rPr lang="el-GR" sz="2800" b="0" dirty="0" smtClean="0">
                <a:latin typeface="Times New Roman"/>
                <a:cs typeface="Times New Roman"/>
              </a:rPr>
              <a:t>λ</a:t>
            </a:r>
            <a:r>
              <a:rPr lang="en-US" sz="2400" b="0" baseline="-25000" dirty="0" err="1" smtClean="0">
                <a:latin typeface="Times New Roman"/>
                <a:cs typeface="Times New Roman"/>
              </a:rPr>
              <a:t>avg</a:t>
            </a:r>
            <a:r>
              <a:rPr lang="en-US" sz="2400" b="0" dirty="0" smtClean="0">
                <a:latin typeface="Times New Roman"/>
                <a:cs typeface="Times New Roman"/>
              </a:rPr>
              <a:t> × </a:t>
            </a:r>
            <a:r>
              <a:rPr lang="en-US" sz="2400" b="0" dirty="0" err="1" smtClean="0">
                <a:latin typeface="Times New Roman"/>
                <a:cs typeface="Times New Roman"/>
              </a:rPr>
              <a:t>L</a:t>
            </a:r>
            <a:r>
              <a:rPr lang="en-US" sz="2400" b="0" baseline="-25000" dirty="0" err="1" smtClean="0">
                <a:latin typeface="Times New Roman"/>
                <a:cs typeface="Times New Roman"/>
              </a:rPr>
              <a:t>avg</a:t>
            </a:r>
            <a:endParaRPr lang="en-US" sz="2400" b="0" baseline="-25000" dirty="0">
              <a:latin typeface="Times New Roman"/>
              <a:cs typeface="Times New Roman"/>
            </a:endParaRPr>
          </a:p>
        </p:txBody>
      </p:sp>
      <p:sp>
        <p:nvSpPr>
          <p:cNvPr id="48" name="Text Box 53"/>
          <p:cNvSpPr txBox="1">
            <a:spLocks noChangeArrowheads="1"/>
          </p:cNvSpPr>
          <p:nvPr/>
        </p:nvSpPr>
        <p:spPr bwMode="auto">
          <a:xfrm>
            <a:off x="6690754" y="2419276"/>
            <a:ext cx="624446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b="0" dirty="0" smtClean="0">
                <a:solidFill>
                  <a:srgbClr val="FFFFFF"/>
                </a:solidFill>
                <a:latin typeface="Times New Roman"/>
                <a:cs typeface="Times New Roman"/>
              </a:rPr>
              <a:t>S(k)</a:t>
            </a:r>
            <a:endParaRPr lang="en-US" b="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877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533400"/>
          </a:xfrm>
        </p:spPr>
        <p:txBody>
          <a:bodyPr/>
          <a:lstStyle/>
          <a:p>
            <a:r>
              <a:rPr lang="en-US" altLang="ko-KR" dirty="0" smtClean="0">
                <a:ea typeface="Gulim" panose="020B0600000101010101" pitchFamily="34" charset="-127"/>
              </a:rPr>
              <a:t>A Little Queuing Theory: Some Results</a:t>
            </a:r>
          </a:p>
        </p:txBody>
      </p:sp>
      <p:sp>
        <p:nvSpPr>
          <p:cNvPr id="91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9144000" cy="6172200"/>
          </a:xfrm>
        </p:spPr>
        <p:txBody>
          <a:bodyPr>
            <a:normAutofit/>
          </a:bodyPr>
          <a:lstStyle/>
          <a:p>
            <a:pPr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2000" dirty="0" smtClean="0">
                <a:ea typeface="Gulim" panose="020B0600000101010101" pitchFamily="34" charset="-127"/>
              </a:rPr>
              <a:t>Assumptions:</a:t>
            </a:r>
          </a:p>
          <a:p>
            <a:pPr lvl="1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2000" dirty="0" smtClean="0">
                <a:ea typeface="Gulim" panose="020B0600000101010101" pitchFamily="34" charset="-127"/>
              </a:rPr>
              <a:t>System in equilibrium; No limit to the queue</a:t>
            </a:r>
          </a:p>
          <a:p>
            <a:pPr lvl="1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2000" dirty="0" smtClean="0">
                <a:ea typeface="Gulim" panose="020B0600000101010101" pitchFamily="34" charset="-127"/>
              </a:rPr>
              <a:t>Time between successive </a:t>
            </a:r>
            <a:r>
              <a:rPr lang="en-US" altLang="ko-KR" sz="2000" dirty="0" smtClean="0">
                <a:solidFill>
                  <a:schemeClr val="hlink"/>
                </a:solidFill>
                <a:ea typeface="Gulim" panose="020B0600000101010101" pitchFamily="34" charset="-127"/>
              </a:rPr>
              <a:t>arrivals</a:t>
            </a:r>
            <a:r>
              <a:rPr lang="en-US" altLang="ko-KR" sz="2000" dirty="0" smtClean="0">
                <a:ea typeface="Gulim" panose="020B0600000101010101" pitchFamily="34" charset="-127"/>
              </a:rPr>
              <a:t> is random and memoryless</a:t>
            </a:r>
          </a:p>
          <a:p>
            <a:pPr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endParaRPr lang="en-US" altLang="ko-KR" sz="2000" dirty="0" smtClean="0">
              <a:ea typeface="Gulim" panose="020B0600000101010101" pitchFamily="34" charset="-127"/>
            </a:endParaRPr>
          </a:p>
          <a:p>
            <a:pPr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endParaRPr lang="en-US" altLang="ko-KR" sz="2000" dirty="0" smtClean="0">
              <a:ea typeface="Gulim" panose="020B0600000101010101" pitchFamily="34" charset="-127"/>
            </a:endParaRPr>
          </a:p>
          <a:p>
            <a:pPr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endParaRPr lang="en-US" altLang="ko-KR" sz="2000" dirty="0" smtClean="0">
              <a:ea typeface="Gulim" panose="020B0600000101010101" pitchFamily="34" charset="-127"/>
            </a:endParaRPr>
          </a:p>
          <a:p>
            <a:pPr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endParaRPr lang="en-US" altLang="ko-KR" sz="2000" dirty="0" smtClean="0">
              <a:ea typeface="Gulim" panose="020B0600000101010101" pitchFamily="34" charset="-127"/>
            </a:endParaRPr>
          </a:p>
          <a:p>
            <a:pPr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2000" dirty="0" smtClean="0">
                <a:ea typeface="Gulim" panose="020B0600000101010101" pitchFamily="34" charset="-127"/>
              </a:rPr>
              <a:t>Parameters that describe our system:</a:t>
            </a:r>
          </a:p>
          <a:p>
            <a:pPr lvl="1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2000" dirty="0" smtClean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:</a:t>
            </a:r>
            <a:r>
              <a:rPr lang="en-US" altLang="ko-KR" sz="2000" dirty="0" smtClean="0">
                <a:ea typeface="Gulim" panose="020B0600000101010101" pitchFamily="34" charset="-127"/>
              </a:rPr>
              <a:t> 	mean number of arriving customers/second</a:t>
            </a:r>
          </a:p>
          <a:p>
            <a:pPr lvl="1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2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sz="2000" baseline="-25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ser</a:t>
            </a:r>
            <a:r>
              <a:rPr lang="en-US" altLang="ko-KR" sz="2000" dirty="0" smtClean="0">
                <a:solidFill>
                  <a:schemeClr val="hlink"/>
                </a:solidFill>
                <a:ea typeface="Gulim" panose="020B0600000101010101" pitchFamily="34" charset="-127"/>
              </a:rPr>
              <a:t>:</a:t>
            </a:r>
            <a:r>
              <a:rPr lang="en-US" altLang="ko-KR" sz="2000" dirty="0" smtClean="0">
                <a:ea typeface="Gulim" panose="020B0600000101010101" pitchFamily="34" charset="-127"/>
              </a:rPr>
              <a:t>	mean time to service a customer (“</a:t>
            </a:r>
            <a:r>
              <a:rPr lang="en-US" altLang="ko-KR" sz="2000" dirty="0" smtClean="0">
                <a:solidFill>
                  <a:schemeClr val="accent1"/>
                </a:solidFill>
                <a:ea typeface="Gulim" panose="020B0600000101010101" pitchFamily="34" charset="-127"/>
              </a:rPr>
              <a:t>m1</a:t>
            </a:r>
            <a:r>
              <a:rPr lang="en-US" altLang="ko-KR" sz="2000" dirty="0" smtClean="0">
                <a:ea typeface="Gulim" panose="020B0600000101010101" pitchFamily="34" charset="-127"/>
              </a:rPr>
              <a:t>”)</a:t>
            </a:r>
          </a:p>
          <a:p>
            <a:pPr lvl="1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2000" dirty="0" smtClean="0">
                <a:solidFill>
                  <a:schemeClr val="hlink"/>
                </a:solidFill>
                <a:ea typeface="Gulim" panose="020B0600000101010101" pitchFamily="34" charset="-127"/>
              </a:rPr>
              <a:t>C:</a:t>
            </a:r>
            <a:r>
              <a:rPr lang="en-US" altLang="ko-KR" sz="2000" dirty="0" smtClean="0">
                <a:ea typeface="Gulim" panose="020B0600000101010101" pitchFamily="34" charset="-127"/>
              </a:rPr>
              <a:t>	squared coefficient of variance = </a:t>
            </a:r>
            <a:r>
              <a:rPr lang="en-US" altLang="ko-KR" sz="2000" dirty="0" smtClean="0">
                <a:ea typeface="Gulim" panose="020B0600000101010101" pitchFamily="34" charset="-127"/>
                <a:sym typeface="Symbol" panose="05050102010706020507" pitchFamily="18" charset="2"/>
              </a:rPr>
              <a:t></a:t>
            </a:r>
            <a:r>
              <a:rPr lang="en-US" altLang="ko-KR" sz="2000" baseline="30000" dirty="0" smtClean="0">
                <a:ea typeface="Gulim" panose="020B0600000101010101" pitchFamily="34" charset="-127"/>
                <a:sym typeface="Symbol" panose="05050102010706020507" pitchFamily="18" charset="2"/>
              </a:rPr>
              <a:t>2</a:t>
            </a:r>
            <a:r>
              <a:rPr lang="en-US" altLang="ko-KR" sz="2000" dirty="0" smtClean="0">
                <a:ea typeface="Gulim" panose="020B0600000101010101" pitchFamily="34" charset="-127"/>
              </a:rPr>
              <a:t>/m1</a:t>
            </a:r>
            <a:r>
              <a:rPr lang="en-US" altLang="ko-KR" sz="2000" baseline="30000" dirty="0" smtClean="0">
                <a:ea typeface="Gulim" panose="020B0600000101010101" pitchFamily="34" charset="-127"/>
              </a:rPr>
              <a:t>2</a:t>
            </a:r>
            <a:endParaRPr lang="en-US" altLang="ko-KR" sz="2000" dirty="0" smtClean="0">
              <a:solidFill>
                <a:schemeClr val="accent1"/>
              </a:solidFill>
              <a:ea typeface="Gulim" panose="020B0600000101010101" pitchFamily="34" charset="-127"/>
            </a:endParaRPr>
          </a:p>
          <a:p>
            <a:pPr lvl="1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l-GR" altLang="en-US" sz="2000" dirty="0" smtClean="0">
                <a:solidFill>
                  <a:schemeClr val="accent2"/>
                </a:solidFill>
              </a:rPr>
              <a:t>μ</a:t>
            </a:r>
            <a:r>
              <a:rPr lang="en-US" altLang="ko-KR" sz="2000" dirty="0" smtClean="0">
                <a:solidFill>
                  <a:schemeClr val="accent2"/>
                </a:solidFill>
                <a:ea typeface="Gulim" panose="020B0600000101010101" pitchFamily="34" charset="-127"/>
              </a:rPr>
              <a:t>:</a:t>
            </a:r>
            <a:r>
              <a:rPr lang="en-US" altLang="ko-KR" sz="2000" dirty="0" smtClean="0">
                <a:ea typeface="Gulim" panose="020B0600000101010101" pitchFamily="34" charset="-127"/>
              </a:rPr>
              <a:t>	service rate = 1/</a:t>
            </a:r>
            <a:r>
              <a:rPr lang="en-US" altLang="ko-KR" sz="2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sz="2000" baseline="-25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ser</a:t>
            </a:r>
            <a:endParaRPr lang="en-US" altLang="ko-KR" sz="2000" dirty="0" smtClean="0">
              <a:solidFill>
                <a:schemeClr val="hlink"/>
              </a:solidFill>
              <a:ea typeface="Gulim" panose="020B0600000101010101" pitchFamily="34" charset="-127"/>
            </a:endParaRPr>
          </a:p>
          <a:p>
            <a:pPr lvl="1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2000" dirty="0" smtClean="0">
                <a:solidFill>
                  <a:schemeClr val="accent2"/>
                </a:solidFill>
                <a:ea typeface="Gulim" panose="020B0600000101010101" pitchFamily="34" charset="-127"/>
              </a:rPr>
              <a:t>u:</a:t>
            </a:r>
            <a:r>
              <a:rPr lang="en-US" altLang="ko-KR" sz="2000" dirty="0" smtClean="0">
                <a:ea typeface="Gulim" panose="020B0600000101010101" pitchFamily="34" charset="-127"/>
              </a:rPr>
              <a:t>	server utilization (0</a:t>
            </a:r>
            <a:r>
              <a:rPr lang="en-US" altLang="ko-KR" sz="2000" dirty="0" smtClean="0">
                <a:ea typeface="Gulim" panose="020B0600000101010101" pitchFamily="34" charset="-127"/>
                <a:sym typeface="Symbol" panose="05050102010706020507" pitchFamily="18" charset="2"/>
              </a:rPr>
              <a:t></a:t>
            </a:r>
            <a:r>
              <a:rPr lang="en-US" altLang="ko-KR" sz="2000" dirty="0" smtClean="0">
                <a:solidFill>
                  <a:schemeClr val="accent2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u</a:t>
            </a:r>
            <a:r>
              <a:rPr lang="en-US" altLang="ko-KR" sz="2000" dirty="0" smtClean="0">
                <a:ea typeface="Gulim" panose="020B0600000101010101" pitchFamily="34" charset="-127"/>
                <a:sym typeface="Symbol" panose="05050102010706020507" pitchFamily="18" charset="2"/>
              </a:rPr>
              <a:t>1)</a:t>
            </a:r>
            <a:r>
              <a:rPr lang="en-US" altLang="ko-KR" sz="2000" dirty="0" smtClean="0">
                <a:ea typeface="Gulim" panose="020B0600000101010101" pitchFamily="34" charset="-127"/>
              </a:rPr>
              <a:t>: </a:t>
            </a:r>
            <a:r>
              <a:rPr lang="en-US" altLang="ko-KR" sz="2000" dirty="0" smtClean="0">
                <a:solidFill>
                  <a:schemeClr val="accent2"/>
                </a:solidFill>
                <a:ea typeface="Gulim" panose="020B0600000101010101" pitchFamily="34" charset="-127"/>
              </a:rPr>
              <a:t>u </a:t>
            </a:r>
            <a:r>
              <a:rPr lang="en-US" altLang="ko-KR" sz="2000" dirty="0" smtClean="0">
                <a:ea typeface="Gulim" panose="020B0600000101010101" pitchFamily="34" charset="-127"/>
              </a:rPr>
              <a:t>= </a:t>
            </a:r>
            <a:r>
              <a:rPr lang="en-US" altLang="ko-KR" sz="2000" dirty="0" smtClean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</a:t>
            </a:r>
            <a:r>
              <a:rPr lang="en-US" altLang="ko-KR" sz="2000" dirty="0" smtClean="0">
                <a:ea typeface="Gulim" panose="020B0600000101010101" pitchFamily="34" charset="-127"/>
              </a:rPr>
              <a:t>/</a:t>
            </a:r>
            <a:r>
              <a:rPr lang="el-GR" altLang="en-US" sz="2000" dirty="0" smtClean="0">
                <a:solidFill>
                  <a:schemeClr val="accent2"/>
                </a:solidFill>
              </a:rPr>
              <a:t>μ</a:t>
            </a:r>
            <a:r>
              <a:rPr lang="en-US" altLang="ko-KR" sz="2000" dirty="0" smtClean="0">
                <a:ea typeface="Gulim" panose="020B0600000101010101" pitchFamily="34" charset="-127"/>
              </a:rPr>
              <a:t> = </a:t>
            </a:r>
            <a:r>
              <a:rPr lang="en-US" altLang="ko-KR" sz="2000" dirty="0" smtClean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  </a:t>
            </a:r>
            <a:r>
              <a:rPr lang="en-US" altLang="ko-KR" sz="2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sz="2000" baseline="-25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ser</a:t>
            </a:r>
            <a:r>
              <a:rPr lang="en-US" altLang="ko-KR" sz="2000" dirty="0" smtClean="0">
                <a:ea typeface="Gulim" panose="020B0600000101010101" pitchFamily="34" charset="-127"/>
              </a:rPr>
              <a:t> </a:t>
            </a:r>
          </a:p>
          <a:p>
            <a:pPr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2000" dirty="0" smtClean="0">
                <a:ea typeface="Gulim" panose="020B0600000101010101" pitchFamily="34" charset="-127"/>
              </a:rPr>
              <a:t>Parameters we wish to compute:</a:t>
            </a:r>
          </a:p>
          <a:p>
            <a:pPr lvl="1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2000" dirty="0" err="1" smtClean="0">
                <a:ea typeface="Gulim" panose="020B0600000101010101" pitchFamily="34" charset="-127"/>
              </a:rPr>
              <a:t>T</a:t>
            </a:r>
            <a:r>
              <a:rPr lang="en-US" altLang="ko-KR" sz="2000" baseline="-25000" dirty="0" err="1" smtClean="0">
                <a:ea typeface="Gulim" panose="020B0600000101010101" pitchFamily="34" charset="-127"/>
              </a:rPr>
              <a:t>q</a:t>
            </a:r>
            <a:r>
              <a:rPr lang="en-US" altLang="ko-KR" sz="2000" dirty="0" smtClean="0">
                <a:ea typeface="Gulim" panose="020B0600000101010101" pitchFamily="34" charset="-127"/>
              </a:rPr>
              <a:t>: 	Time spent in queue</a:t>
            </a:r>
          </a:p>
          <a:p>
            <a:pPr lvl="1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2000" dirty="0" err="1" smtClean="0">
                <a:ea typeface="Gulim" panose="020B0600000101010101" pitchFamily="34" charset="-127"/>
              </a:rPr>
              <a:t>L</a:t>
            </a:r>
            <a:r>
              <a:rPr lang="en-US" altLang="ko-KR" sz="2000" baseline="-25000" dirty="0" err="1" smtClean="0">
                <a:ea typeface="Gulim" panose="020B0600000101010101" pitchFamily="34" charset="-127"/>
              </a:rPr>
              <a:t>q</a:t>
            </a:r>
            <a:r>
              <a:rPr lang="en-US" altLang="ko-KR" sz="2000" dirty="0" smtClean="0">
                <a:ea typeface="Gulim" panose="020B0600000101010101" pitchFamily="34" charset="-127"/>
              </a:rPr>
              <a:t>: 	Length of queue = </a:t>
            </a:r>
            <a:r>
              <a:rPr lang="en-US" altLang="ko-KR" sz="2000" dirty="0" smtClean="0">
                <a:ea typeface="Gulim" panose="020B0600000101010101" pitchFamily="34" charset="-127"/>
                <a:sym typeface="Symbol" panose="05050102010706020507" pitchFamily="18" charset="2"/>
              </a:rPr>
              <a:t>  </a:t>
            </a:r>
            <a:r>
              <a:rPr lang="en-US" altLang="ko-KR" sz="2000" dirty="0" err="1" smtClean="0">
                <a:ea typeface="Gulim" panose="020B0600000101010101" pitchFamily="34" charset="-127"/>
                <a:sym typeface="Symbol" panose="05050102010706020507" pitchFamily="18" charset="2"/>
              </a:rPr>
              <a:t>T</a:t>
            </a:r>
            <a:r>
              <a:rPr lang="en-US" altLang="ko-KR" sz="2000" baseline="-25000" dirty="0" err="1" smtClean="0">
                <a:ea typeface="Gulim" panose="020B0600000101010101" pitchFamily="34" charset="-127"/>
              </a:rPr>
              <a:t>q</a:t>
            </a:r>
            <a:r>
              <a:rPr lang="en-US" altLang="ko-KR" sz="2000" dirty="0" smtClean="0">
                <a:ea typeface="Gulim" panose="020B0600000101010101" pitchFamily="34" charset="-127"/>
              </a:rPr>
              <a:t> (by Little’s law)</a:t>
            </a:r>
          </a:p>
          <a:p>
            <a:pPr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2000" dirty="0" smtClean="0">
                <a:solidFill>
                  <a:schemeClr val="hlink"/>
                </a:solidFill>
                <a:ea typeface="Gulim" panose="020B0600000101010101" pitchFamily="34" charset="-127"/>
              </a:rPr>
              <a:t>Results</a:t>
            </a:r>
            <a:r>
              <a:rPr lang="en-US" altLang="ko-KR" sz="2000" dirty="0" smtClean="0">
                <a:ea typeface="Gulim" panose="020B0600000101010101" pitchFamily="34" charset="-127"/>
              </a:rPr>
              <a:t>:</a:t>
            </a:r>
          </a:p>
          <a:p>
            <a:pPr lvl="1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2000" dirty="0" smtClean="0">
                <a:solidFill>
                  <a:schemeClr val="hlink"/>
                </a:solidFill>
                <a:ea typeface="Gulim" panose="020B0600000101010101" pitchFamily="34" charset="-127"/>
              </a:rPr>
              <a:t>M</a:t>
            </a:r>
            <a:r>
              <a:rPr lang="en-US" altLang="ko-KR" sz="2000" dirty="0" smtClean="0">
                <a:ea typeface="Gulim" panose="020B0600000101010101" pitchFamily="34" charset="-127"/>
              </a:rPr>
              <a:t>emoryless service distribution (C = 1):</a:t>
            </a:r>
            <a:r>
              <a:rPr lang="en-US" altLang="ko-KR" sz="2000" dirty="0" smtClean="0">
                <a:solidFill>
                  <a:schemeClr val="hlink"/>
                </a:solidFill>
                <a:ea typeface="Gulim" panose="020B0600000101010101" pitchFamily="34" charset="-127"/>
              </a:rPr>
              <a:t> (an “M/M/1 queue”):</a:t>
            </a:r>
            <a:endParaRPr lang="en-US" altLang="ko-KR" sz="2000" dirty="0" smtClean="0">
              <a:ea typeface="Gulim" panose="020B0600000101010101" pitchFamily="34" charset="-127"/>
            </a:endParaRPr>
          </a:p>
          <a:p>
            <a:pPr lvl="2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1800" dirty="0" err="1" smtClean="0">
                <a:ea typeface="Gulim" panose="020B0600000101010101" pitchFamily="34" charset="-127"/>
              </a:rPr>
              <a:t>T</a:t>
            </a:r>
            <a:r>
              <a:rPr lang="en-US" altLang="ko-KR" sz="1800" baseline="-25000" dirty="0" err="1" smtClean="0">
                <a:ea typeface="Gulim" panose="020B0600000101010101" pitchFamily="34" charset="-127"/>
              </a:rPr>
              <a:t>q</a:t>
            </a:r>
            <a:r>
              <a:rPr lang="en-US" altLang="ko-KR" sz="1800" baseline="-25000" dirty="0" smtClean="0">
                <a:ea typeface="Gulim" panose="020B0600000101010101" pitchFamily="34" charset="-127"/>
              </a:rPr>
              <a:t> </a:t>
            </a:r>
            <a:r>
              <a:rPr lang="en-US" altLang="ko-KR" sz="1800" dirty="0" smtClean="0">
                <a:ea typeface="Gulim" panose="020B0600000101010101" pitchFamily="34" charset="-127"/>
              </a:rPr>
              <a:t>= </a:t>
            </a:r>
            <a:r>
              <a:rPr lang="en-US" altLang="ko-KR" sz="1800" dirty="0" err="1" smtClean="0">
                <a:ea typeface="Gulim" panose="020B0600000101010101" pitchFamily="34" charset="-127"/>
              </a:rPr>
              <a:t>T</a:t>
            </a:r>
            <a:r>
              <a:rPr lang="en-US" altLang="ko-KR" sz="1800" baseline="-25000" dirty="0" err="1" smtClean="0">
                <a:ea typeface="Gulim" panose="020B0600000101010101" pitchFamily="34" charset="-127"/>
              </a:rPr>
              <a:t>ser</a:t>
            </a:r>
            <a:r>
              <a:rPr lang="en-US" altLang="ko-KR" sz="1800" dirty="0" smtClean="0">
                <a:ea typeface="Gulim" panose="020B0600000101010101" pitchFamily="34" charset="-127"/>
              </a:rPr>
              <a:t> x u/(1 – u)</a:t>
            </a:r>
          </a:p>
          <a:p>
            <a:pPr lvl="1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2000" dirty="0" smtClean="0">
                <a:solidFill>
                  <a:schemeClr val="hlink"/>
                </a:solidFill>
                <a:ea typeface="Gulim" panose="020B0600000101010101" pitchFamily="34" charset="-127"/>
              </a:rPr>
              <a:t>G</a:t>
            </a:r>
            <a:r>
              <a:rPr lang="en-US" altLang="ko-KR" sz="2000" dirty="0" smtClean="0">
                <a:ea typeface="Gulim" panose="020B0600000101010101" pitchFamily="34" charset="-127"/>
              </a:rPr>
              <a:t>eneral service distribution (no restrictions), 1 server</a:t>
            </a:r>
            <a:r>
              <a:rPr lang="en-US" altLang="ko-KR" sz="2000" dirty="0">
                <a:ea typeface="Gulim" panose="020B0600000101010101" pitchFamily="34" charset="-127"/>
              </a:rPr>
              <a:t> </a:t>
            </a:r>
            <a:r>
              <a:rPr lang="en-US" altLang="ko-KR" sz="2000" dirty="0" smtClean="0">
                <a:solidFill>
                  <a:schemeClr val="hlink"/>
                </a:solidFill>
                <a:ea typeface="Gulim" panose="020B0600000101010101" pitchFamily="34" charset="-127"/>
              </a:rPr>
              <a:t>(an “M/G/1 queue”):</a:t>
            </a:r>
            <a:r>
              <a:rPr lang="en-US" altLang="ko-KR" sz="2000" dirty="0" smtClean="0">
                <a:ea typeface="Gulim" panose="020B0600000101010101" pitchFamily="34" charset="-127"/>
              </a:rPr>
              <a:t> </a:t>
            </a:r>
          </a:p>
          <a:p>
            <a:pPr lvl="2">
              <a:lnSpc>
                <a:spcPct val="75000"/>
              </a:lnSpc>
              <a:spcBef>
                <a:spcPct val="15000"/>
              </a:spcBef>
              <a:tabLst>
                <a:tab pos="688975" algn="l"/>
                <a:tab pos="1654175" algn="l"/>
              </a:tabLst>
            </a:pPr>
            <a:r>
              <a:rPr lang="en-US" altLang="ko-KR" sz="1800" dirty="0" err="1" smtClean="0">
                <a:ea typeface="Gulim" panose="020B0600000101010101" pitchFamily="34" charset="-127"/>
              </a:rPr>
              <a:t>T</a:t>
            </a:r>
            <a:r>
              <a:rPr lang="en-US" altLang="ko-KR" sz="1800" baseline="-25000" dirty="0" err="1" smtClean="0">
                <a:ea typeface="Gulim" panose="020B0600000101010101" pitchFamily="34" charset="-127"/>
              </a:rPr>
              <a:t>q</a:t>
            </a:r>
            <a:r>
              <a:rPr lang="en-US" altLang="ko-KR" sz="1800" dirty="0" smtClean="0">
                <a:ea typeface="Gulim" panose="020B0600000101010101" pitchFamily="34" charset="-127"/>
              </a:rPr>
              <a:t> = </a:t>
            </a:r>
            <a:r>
              <a:rPr lang="en-US" altLang="ko-KR" sz="1800" dirty="0" err="1" smtClean="0">
                <a:ea typeface="Gulim" panose="020B0600000101010101" pitchFamily="34" charset="-127"/>
              </a:rPr>
              <a:t>T</a:t>
            </a:r>
            <a:r>
              <a:rPr lang="en-US" altLang="ko-KR" sz="1800" baseline="-25000" dirty="0" err="1" smtClean="0">
                <a:ea typeface="Gulim" panose="020B0600000101010101" pitchFamily="34" charset="-127"/>
              </a:rPr>
              <a:t>ser</a:t>
            </a:r>
            <a:r>
              <a:rPr lang="en-US" altLang="ko-KR" sz="1800" dirty="0" smtClean="0">
                <a:ea typeface="Gulim" panose="020B0600000101010101" pitchFamily="34" charset="-127"/>
              </a:rPr>
              <a:t> x ½(1+C) x u/(1 – u)</a:t>
            </a:r>
          </a:p>
        </p:txBody>
      </p:sp>
      <p:grpSp>
        <p:nvGrpSpPr>
          <p:cNvPr id="917508" name="Group 4"/>
          <p:cNvGrpSpPr>
            <a:grpSpLocks/>
          </p:cNvGrpSpPr>
          <p:nvPr/>
        </p:nvGrpSpPr>
        <p:grpSpPr bwMode="auto">
          <a:xfrm>
            <a:off x="1552575" y="1579180"/>
            <a:ext cx="5324475" cy="1011620"/>
            <a:chOff x="1062" y="462"/>
            <a:chExt cx="3354" cy="708"/>
          </a:xfrm>
        </p:grpSpPr>
        <p:sp>
          <p:nvSpPr>
            <p:cNvPr id="25605" name="Rectangle 5"/>
            <p:cNvSpPr>
              <a:spLocks noChangeArrowheads="1"/>
            </p:cNvSpPr>
            <p:nvPr/>
          </p:nvSpPr>
          <p:spPr bwMode="auto">
            <a:xfrm>
              <a:off x="1062" y="764"/>
              <a:ext cx="931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0"/>
                </a:spcBef>
                <a:buSzTx/>
              </a:pPr>
              <a:r>
                <a:rPr lang="en-US" altLang="en-US" sz="1800">
                  <a:solidFill>
                    <a:schemeClr val="hlink"/>
                  </a:solidFill>
                  <a:latin typeface="Gill Sans"/>
                </a:rPr>
                <a:t>Arrival Rate</a:t>
              </a:r>
            </a:p>
            <a:p>
              <a:pPr algn="ctr">
                <a:spcBef>
                  <a:spcPct val="0"/>
                </a:spcBef>
                <a:buSzTx/>
              </a:pPr>
              <a:r>
                <a:rPr lang="en-US" altLang="en-US" sz="1800">
                  <a:solidFill>
                    <a:schemeClr val="hlink"/>
                  </a:solidFill>
                  <a:latin typeface="Gill Sans"/>
                  <a:sym typeface="Symbol" panose="05050102010706020507" pitchFamily="18" charset="2"/>
                </a:rPr>
                <a:t></a:t>
              </a:r>
            </a:p>
          </p:txBody>
        </p:sp>
        <p:sp>
          <p:nvSpPr>
            <p:cNvPr id="25606" name="Rectangle 6"/>
            <p:cNvSpPr>
              <a:spLocks noChangeArrowheads="1"/>
            </p:cNvSpPr>
            <p:nvPr/>
          </p:nvSpPr>
          <p:spPr bwMode="auto">
            <a:xfrm>
              <a:off x="2042" y="462"/>
              <a:ext cx="820" cy="560"/>
            </a:xfrm>
            <a:prstGeom prst="rect">
              <a:avLst/>
            </a:prstGeom>
            <a:solidFill>
              <a:srgbClr val="53FB25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SzTx/>
              </a:pPr>
              <a:r>
                <a:rPr lang="en-US" altLang="en-US">
                  <a:solidFill>
                    <a:schemeClr val="bg1"/>
                  </a:solidFill>
                  <a:latin typeface="Gill Sans"/>
                </a:rPr>
                <a:t>Queue</a:t>
              </a:r>
            </a:p>
          </p:txBody>
        </p:sp>
        <p:sp>
          <p:nvSpPr>
            <p:cNvPr id="25607" name="Line 7"/>
            <p:cNvSpPr>
              <a:spLocks noChangeShapeType="1"/>
            </p:cNvSpPr>
            <p:nvPr/>
          </p:nvSpPr>
          <p:spPr bwMode="auto">
            <a:xfrm>
              <a:off x="2862" y="738"/>
              <a:ext cx="95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latin typeface="Gill Sans"/>
              </a:endParaRPr>
            </a:p>
          </p:txBody>
        </p:sp>
        <p:sp>
          <p:nvSpPr>
            <p:cNvPr id="25608" name="Line 8"/>
            <p:cNvSpPr>
              <a:spLocks noChangeShapeType="1"/>
            </p:cNvSpPr>
            <p:nvPr/>
          </p:nvSpPr>
          <p:spPr bwMode="auto">
            <a:xfrm>
              <a:off x="1093" y="738"/>
              <a:ext cx="924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latin typeface="Gill Sans"/>
              </a:endParaRPr>
            </a:p>
          </p:txBody>
        </p:sp>
        <p:sp>
          <p:nvSpPr>
            <p:cNvPr id="25609" name="Oval 9"/>
            <p:cNvSpPr>
              <a:spLocks noChangeArrowheads="1"/>
            </p:cNvSpPr>
            <p:nvPr/>
          </p:nvSpPr>
          <p:spPr bwMode="auto">
            <a:xfrm>
              <a:off x="3812" y="462"/>
              <a:ext cx="604" cy="603"/>
            </a:xfrm>
            <a:prstGeom prst="ellipse">
              <a:avLst/>
            </a:prstGeom>
            <a:solidFill>
              <a:schemeClr val="accent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en-US" dirty="0">
                  <a:latin typeface="Gill Sans"/>
                </a:rPr>
                <a:t>Server</a:t>
              </a:r>
            </a:p>
          </p:txBody>
        </p:sp>
        <p:sp>
          <p:nvSpPr>
            <p:cNvPr id="25610" name="Rectangle 10"/>
            <p:cNvSpPr>
              <a:spLocks noChangeArrowheads="1"/>
            </p:cNvSpPr>
            <p:nvPr/>
          </p:nvSpPr>
          <p:spPr bwMode="auto">
            <a:xfrm>
              <a:off x="2823" y="764"/>
              <a:ext cx="1022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ct val="0"/>
                </a:spcBef>
                <a:buSzTx/>
              </a:pPr>
              <a:r>
                <a:rPr lang="en-US" altLang="en-US" sz="1800">
                  <a:solidFill>
                    <a:schemeClr val="hlink"/>
                  </a:solidFill>
                  <a:latin typeface="Gill Sans"/>
                </a:rPr>
                <a:t>Service Rate</a:t>
              </a:r>
            </a:p>
            <a:p>
              <a:pPr algn="ctr">
                <a:spcBef>
                  <a:spcPct val="0"/>
                </a:spcBef>
                <a:buSzTx/>
              </a:pPr>
              <a:r>
                <a:rPr lang="en-US" altLang="en-US" sz="1800">
                  <a:solidFill>
                    <a:schemeClr val="hlink"/>
                  </a:solidFill>
                  <a:latin typeface="Gill Sans"/>
                  <a:sym typeface="Symbol" panose="05050102010706020507" pitchFamily="18" charset="2"/>
                </a:rPr>
                <a:t></a:t>
              </a:r>
              <a:r>
                <a:rPr lang="el-GR" altLang="en-US" sz="1800">
                  <a:solidFill>
                    <a:schemeClr val="hlink"/>
                  </a:solidFill>
                  <a:sym typeface="Symbol" panose="05050102010706020507" pitchFamily="18" charset="2"/>
                </a:rPr>
                <a:t>μ</a:t>
              </a:r>
              <a:r>
                <a:rPr lang="en-US" altLang="en-US" sz="1800">
                  <a:solidFill>
                    <a:schemeClr val="hlink"/>
                  </a:solidFill>
                  <a:latin typeface="Gill Sans"/>
                  <a:sym typeface="Symbol" panose="05050102010706020507" pitchFamily="18" charset="2"/>
                </a:rPr>
                <a:t>=1/T</a:t>
              </a:r>
              <a:r>
                <a:rPr lang="en-US" altLang="en-US" sz="1800" baseline="-25000">
                  <a:solidFill>
                    <a:schemeClr val="hlink"/>
                  </a:solidFill>
                  <a:latin typeface="Gill Sans"/>
                  <a:sym typeface="Symbol" panose="05050102010706020507" pitchFamily="18" charset="2"/>
                </a:rPr>
                <a:t>ser</a:t>
              </a:r>
              <a:endParaRPr lang="el-GR" altLang="en-US" sz="1800">
                <a:solidFill>
                  <a:schemeClr val="hlink"/>
                </a:solidFill>
                <a:sym typeface="Symbol" panose="05050102010706020507" pitchFamily="18" charset="2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09235" y="5550959"/>
            <a:ext cx="2057965" cy="906503"/>
            <a:chOff x="2667002" y="5486400"/>
            <a:chExt cx="1991578" cy="906503"/>
          </a:xfrm>
        </p:grpSpPr>
        <p:sp>
          <p:nvSpPr>
            <p:cNvPr id="12" name="Rectangle 11"/>
            <p:cNvSpPr/>
            <p:nvPr/>
          </p:nvSpPr>
          <p:spPr bwMode="auto">
            <a:xfrm>
              <a:off x="2667002" y="5486400"/>
              <a:ext cx="959192" cy="361462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699936" y="6031441"/>
              <a:ext cx="958644" cy="361462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62289" y="773312"/>
            <a:ext cx="4029207" cy="4495800"/>
            <a:chOff x="4967089" y="697112"/>
            <a:chExt cx="4029207" cy="449580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4967089" y="697112"/>
              <a:ext cx="4029207" cy="4495800"/>
            </a:xfrm>
            <a:prstGeom prst="rect">
              <a:avLst/>
            </a:prstGeom>
            <a:solidFill>
              <a:srgbClr val="FFFFBD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Why does</a:t>
              </a:r>
              <a:r>
                <a:rPr kumimoji="0" lang="en-US" sz="22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kumimoji="0" lang="en-US" sz="2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response/queueing</a:t>
              </a:r>
              <a:r>
                <a:rPr kumimoji="0" lang="en-US" sz="22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 delay grow unboundedly even though the utilization is &lt; </a:t>
              </a:r>
              <a:r>
                <a:rPr lang="en-US" sz="2200" b="0" dirty="0">
                  <a:latin typeface="Gill Sans" charset="0"/>
                  <a:ea typeface="Gill Sans" charset="0"/>
                  <a:cs typeface="Gill Sans" charset="0"/>
                </a:rPr>
                <a:t>1</a:t>
              </a:r>
              <a:r>
                <a:rPr kumimoji="0" lang="en-US" sz="2200" b="0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 ?</a:t>
              </a:r>
              <a:endPara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115568" y="1670050"/>
              <a:ext cx="3771899" cy="3414770"/>
              <a:chOff x="5431947" y="521727"/>
              <a:chExt cx="3684588" cy="3371618"/>
            </a:xfrm>
            <a:solidFill>
              <a:srgbClr val="FFFFBD"/>
            </a:solidFill>
          </p:grpSpPr>
          <p:sp>
            <p:nvSpPr>
              <p:cNvPr id="17" name="Rectangle 16"/>
              <p:cNvSpPr/>
              <p:nvPr/>
            </p:nvSpPr>
            <p:spPr bwMode="auto">
              <a:xfrm>
                <a:off x="5431947" y="521727"/>
                <a:ext cx="3684588" cy="3286919"/>
              </a:xfrm>
              <a:prstGeom prst="rect">
                <a:avLst/>
              </a:prstGeom>
              <a:noFill/>
              <a:ln w="571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8" name="Ink 3"/>
              <p:cNvSpPr>
                <a:spLocks noRot="1" noChangeAspect="1" noEditPoints="1" noChangeArrowheads="1" noChangeShapeType="1" noTextEdit="1"/>
              </p:cNvSpPr>
              <p:nvPr/>
            </p:nvSpPr>
            <p:spPr bwMode="auto">
              <a:xfrm>
                <a:off x="8104188" y="1371600"/>
                <a:ext cx="1587" cy="1587"/>
              </a:xfrm>
              <a:custGeom>
                <a:avLst/>
                <a:gdLst>
                  <a:gd name="T0" fmla="*/ 0 w 1"/>
                  <a:gd name="T1" fmla="*/ 2147483647 h 1"/>
                  <a:gd name="T2" fmla="*/ 0 w 1"/>
                  <a:gd name="T3" fmla="*/ 2147483647 h 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 w="1905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9" name="Ink 3"/>
              <p:cNvSpPr>
                <a:spLocks noRot="1" noChangeAspect="1" noEditPoints="1" noChangeArrowheads="1" noChangeShapeType="1" noTextEdit="1"/>
              </p:cNvSpPr>
              <p:nvPr/>
            </p:nvSpPr>
            <p:spPr bwMode="auto">
              <a:xfrm>
                <a:off x="8104188" y="1493838"/>
                <a:ext cx="1587" cy="1587"/>
              </a:xfrm>
              <a:custGeom>
                <a:avLst/>
                <a:gdLst>
                  <a:gd name="T0" fmla="*/ 0 w 1"/>
                  <a:gd name="T1" fmla="*/ 2147483647 h 1"/>
                  <a:gd name="T2" fmla="*/ 0 w 1"/>
                  <a:gd name="T3" fmla="*/ 2147483647 h 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 w="1905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grpSp>
            <p:nvGrpSpPr>
              <p:cNvPr id="20" name="Group 19"/>
              <p:cNvGrpSpPr>
                <a:grpSpLocks/>
              </p:cNvGrpSpPr>
              <p:nvPr/>
            </p:nvGrpSpPr>
            <p:grpSpPr bwMode="auto">
              <a:xfrm>
                <a:off x="5540376" y="742156"/>
                <a:ext cx="3554413" cy="3151189"/>
                <a:chOff x="5413376" y="685800"/>
                <a:chExt cx="3554413" cy="3151189"/>
              </a:xfrm>
              <a:grpFill/>
            </p:grpSpPr>
            <p:grpSp>
              <p:nvGrpSpPr>
                <p:cNvPr id="21" name="Group 53"/>
                <p:cNvGrpSpPr>
                  <a:grpSpLocks/>
                </p:cNvGrpSpPr>
                <p:nvPr/>
              </p:nvGrpSpPr>
              <p:grpSpPr bwMode="auto">
                <a:xfrm>
                  <a:off x="5413376" y="685800"/>
                  <a:ext cx="3554413" cy="3151189"/>
                  <a:chOff x="3410" y="432"/>
                  <a:chExt cx="2239" cy="1985"/>
                </a:xfrm>
                <a:grpFill/>
              </p:grpSpPr>
              <p:sp>
                <p:nvSpPr>
                  <p:cNvPr id="23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3614" y="1255"/>
                    <a:ext cx="777" cy="149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 b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  <p:sp>
                <p:nvSpPr>
                  <p:cNvPr id="24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5245" y="1827"/>
                    <a:ext cx="404" cy="19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63500" tIns="25400" rIns="63500" bIns="25400">
                    <a:sp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ct val="0"/>
                      </a:spcBef>
                      <a:buSzTx/>
                    </a:pPr>
                    <a:r>
                      <a:rPr lang="en-US" b="0">
                        <a:latin typeface="Gill Sans" charset="0"/>
                        <a:ea typeface="Gill Sans" charset="0"/>
                        <a:cs typeface="Gill Sans" charset="0"/>
                      </a:rPr>
                      <a:t>100%</a:t>
                    </a:r>
                  </a:p>
                </p:txBody>
              </p:sp>
              <p:sp>
                <p:nvSpPr>
                  <p:cNvPr id="25" name="Line 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728" y="432"/>
                    <a:ext cx="1" cy="1378"/>
                  </a:xfrm>
                  <a:prstGeom prst="line">
                    <a:avLst/>
                  </a:prstGeom>
                  <a:grp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 b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  <p:sp>
                <p:nvSpPr>
                  <p:cNvPr id="26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3734" y="1803"/>
                    <a:ext cx="1512" cy="1"/>
                  </a:xfrm>
                  <a:prstGeom prst="line">
                    <a:avLst/>
                  </a:prstGeom>
                  <a:grp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2000" b="0">
                      <a:latin typeface="Gill Sans" charset="0"/>
                      <a:ea typeface="Gill Sans" charset="0"/>
                      <a:cs typeface="Gill Sans" charset="0"/>
                    </a:endParaRPr>
                  </a:p>
                </p:txBody>
              </p:sp>
              <p:sp>
                <p:nvSpPr>
                  <p:cNvPr id="27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3771" y="449"/>
                    <a:ext cx="752" cy="36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63500" tIns="25400" rIns="63500" bIns="25400">
                    <a:spAutoFit/>
                  </a:bodyPr>
                  <a:lstStyle/>
                  <a:p>
                    <a:pPr algn="l">
                      <a:lnSpc>
                        <a:spcPct val="85000"/>
                      </a:lnSpc>
                      <a:spcBef>
                        <a:spcPct val="0"/>
                      </a:spcBef>
                      <a:buSzTx/>
                    </a:pPr>
                    <a:r>
                      <a:rPr lang="en-US" sz="2000" b="0">
                        <a:latin typeface="Gill Sans" charset="0"/>
                        <a:ea typeface="Gill Sans" charset="0"/>
                        <a:cs typeface="Gill Sans" charset="0"/>
                      </a:rPr>
                      <a:t>Response</a:t>
                    </a:r>
                  </a:p>
                  <a:p>
                    <a:pPr algn="l">
                      <a:lnSpc>
                        <a:spcPct val="85000"/>
                      </a:lnSpc>
                      <a:spcBef>
                        <a:spcPct val="0"/>
                      </a:spcBef>
                      <a:buSzTx/>
                    </a:pPr>
                    <a:r>
                      <a:rPr lang="en-US" sz="2000" b="0">
                        <a:latin typeface="Gill Sans" charset="0"/>
                        <a:ea typeface="Gill Sans" charset="0"/>
                        <a:cs typeface="Gill Sans" charset="0"/>
                      </a:rPr>
                      <a:t>Time (ms)</a:t>
                    </a:r>
                  </a:p>
                </p:txBody>
              </p:sp>
              <p:sp>
                <p:nvSpPr>
                  <p:cNvPr id="28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3709" y="2050"/>
                    <a:ext cx="1924" cy="367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63500" tIns="25400" rIns="63500" bIns="25400">
                    <a:spAutoFit/>
                  </a:bodyPr>
                  <a:lstStyle/>
                  <a:p>
                    <a:pPr>
                      <a:lnSpc>
                        <a:spcPct val="85000"/>
                      </a:lnSpc>
                      <a:spcBef>
                        <a:spcPct val="0"/>
                      </a:spcBef>
                      <a:buSzTx/>
                    </a:pPr>
                    <a:r>
                      <a:rPr lang="en-US" sz="2000" b="0" dirty="0">
                        <a:latin typeface="Gill Sans" charset="0"/>
                        <a:ea typeface="Gill Sans" charset="0"/>
                        <a:cs typeface="Gill Sans" charset="0"/>
                      </a:rPr>
                      <a:t>Throughput  </a:t>
                    </a:r>
                    <a:r>
                      <a:rPr lang="en-US" sz="2000" b="0" dirty="0" smtClean="0">
                        <a:latin typeface="Gill Sans" charset="0"/>
                        <a:ea typeface="Gill Sans" charset="0"/>
                        <a:cs typeface="Gill Sans" charset="0"/>
                      </a:rPr>
                      <a:t>(</a:t>
                    </a:r>
                    <a:r>
                      <a:rPr lang="en-US" sz="2000" b="0" dirty="0">
                        <a:latin typeface="Gill Sans" charset="0"/>
                        <a:ea typeface="Gill Sans" charset="0"/>
                        <a:cs typeface="Gill Sans" charset="0"/>
                      </a:rPr>
                      <a:t>Utilization)</a:t>
                    </a:r>
                  </a:p>
                  <a:p>
                    <a:pPr>
                      <a:lnSpc>
                        <a:spcPct val="85000"/>
                      </a:lnSpc>
                      <a:spcBef>
                        <a:spcPct val="0"/>
                      </a:spcBef>
                      <a:buSzTx/>
                    </a:pPr>
                    <a:r>
                      <a:rPr lang="en-US" sz="2000" b="0" dirty="0" smtClean="0">
                        <a:latin typeface="Gill Sans" charset="0"/>
                        <a:ea typeface="Gill Sans" charset="0"/>
                        <a:cs typeface="Gill Sans" charset="0"/>
                      </a:rPr>
                      <a:t>                   (</a:t>
                    </a:r>
                    <a:r>
                      <a:rPr lang="en-US" sz="2000" b="0" dirty="0">
                        <a:latin typeface="Gill Sans" charset="0"/>
                        <a:ea typeface="Gill Sans" charset="0"/>
                        <a:cs typeface="Gill Sans" charset="0"/>
                      </a:rPr>
                      <a:t>% total BW)</a:t>
                    </a:r>
                  </a:p>
                </p:txBody>
              </p:sp>
              <p:sp>
                <p:nvSpPr>
                  <p:cNvPr id="29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3490" y="1786"/>
                    <a:ext cx="153" cy="19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63500" tIns="25400" rIns="63500" bIns="25400">
                    <a:sp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ct val="0"/>
                      </a:spcBef>
                      <a:buSzTx/>
                    </a:pPr>
                    <a:r>
                      <a:rPr lang="en-US" b="0">
                        <a:latin typeface="Gill Sans" charset="0"/>
                        <a:ea typeface="Gill Sans" charset="0"/>
                        <a:cs typeface="Gill Sans" charset="0"/>
                      </a:rPr>
                      <a:t>0</a:t>
                    </a:r>
                  </a:p>
                </p:txBody>
              </p:sp>
              <p:sp>
                <p:nvSpPr>
                  <p:cNvPr id="30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3410" y="1305"/>
                    <a:ext cx="299" cy="19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63500" tIns="25400" rIns="63500" bIns="25400">
                    <a:sp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ct val="0"/>
                      </a:spcBef>
                      <a:buSzTx/>
                    </a:pPr>
                    <a:r>
                      <a:rPr lang="en-US" b="0">
                        <a:latin typeface="Gill Sans" charset="0"/>
                        <a:ea typeface="Gill Sans" charset="0"/>
                        <a:cs typeface="Gill Sans" charset="0"/>
                      </a:rPr>
                      <a:t>100</a:t>
                    </a:r>
                  </a:p>
                </p:txBody>
              </p:sp>
              <p:sp>
                <p:nvSpPr>
                  <p:cNvPr id="31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3410" y="904"/>
                    <a:ext cx="299" cy="19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63500" tIns="25400" rIns="63500" bIns="25400">
                    <a:sp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ct val="0"/>
                      </a:spcBef>
                      <a:buSzTx/>
                    </a:pPr>
                    <a:r>
                      <a:rPr lang="en-US" b="0" dirty="0">
                        <a:latin typeface="Gill Sans" charset="0"/>
                        <a:ea typeface="Gill Sans" charset="0"/>
                        <a:cs typeface="Gill Sans" charset="0"/>
                      </a:rPr>
                      <a:t>200</a:t>
                    </a:r>
                  </a:p>
                </p:txBody>
              </p:sp>
              <p:sp>
                <p:nvSpPr>
                  <p:cNvPr id="32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410" y="502"/>
                    <a:ext cx="299" cy="19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63500" tIns="25400" rIns="63500" bIns="25400">
                    <a:sp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ct val="0"/>
                      </a:spcBef>
                      <a:buSzTx/>
                    </a:pPr>
                    <a:r>
                      <a:rPr lang="en-US" b="0">
                        <a:latin typeface="Gill Sans" charset="0"/>
                        <a:ea typeface="Gill Sans" charset="0"/>
                        <a:cs typeface="Gill Sans" charset="0"/>
                      </a:rPr>
                      <a:t>300</a:t>
                    </a:r>
                  </a:p>
                </p:txBody>
              </p:sp>
              <p:sp>
                <p:nvSpPr>
                  <p:cNvPr id="33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691" y="1867"/>
                    <a:ext cx="259" cy="192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63500" tIns="25400" rIns="63500" bIns="25400">
                    <a:spAutoFit/>
                  </a:bodyPr>
                  <a:lstStyle/>
                  <a:p>
                    <a:pPr algn="l">
                      <a:lnSpc>
                        <a:spcPct val="90000"/>
                      </a:lnSpc>
                      <a:spcBef>
                        <a:spcPct val="0"/>
                      </a:spcBef>
                      <a:buSzTx/>
                    </a:pPr>
                    <a:r>
                      <a:rPr lang="en-US" b="0">
                        <a:latin typeface="Gill Sans" charset="0"/>
                        <a:ea typeface="Gill Sans" charset="0"/>
                        <a:cs typeface="Gill Sans" charset="0"/>
                      </a:rPr>
                      <a:t>0%</a:t>
                    </a:r>
                  </a:p>
                </p:txBody>
              </p:sp>
            </p:grpSp>
            <p:sp>
              <p:nvSpPr>
                <p:cNvPr id="22" name="Ink 4"/>
                <p:cNvSpPr>
                  <a:spLocks noRot="1" noChangeAspect="1" noEditPoints="1" noChangeArrowheads="1" noChangeShapeType="1" noTextEdit="1"/>
                </p:cNvSpPr>
                <p:nvPr/>
              </p:nvSpPr>
              <p:spPr bwMode="auto">
                <a:xfrm>
                  <a:off x="5937250" y="758825"/>
                  <a:ext cx="2368550" cy="1844675"/>
                </a:xfrm>
                <a:custGeom>
                  <a:avLst/>
                  <a:gdLst>
                    <a:gd name="T0" fmla="*/ 0 w 6060"/>
                    <a:gd name="T1" fmla="*/ 2147483647 h 5124"/>
                    <a:gd name="T2" fmla="*/ 2147483647 w 6060"/>
                    <a:gd name="T3" fmla="*/ 2147483647 h 5124"/>
                    <a:gd name="T4" fmla="*/ 2147483647 w 6060"/>
                    <a:gd name="T5" fmla="*/ 2147483647 h 5124"/>
                    <a:gd name="T6" fmla="*/ 2147483647 w 6060"/>
                    <a:gd name="T7" fmla="*/ 2147483647 h 5124"/>
                    <a:gd name="T8" fmla="*/ 2147483647 w 6060"/>
                    <a:gd name="T9" fmla="*/ 2147483647 h 5124"/>
                    <a:gd name="T10" fmla="*/ 2147483647 w 6060"/>
                    <a:gd name="T11" fmla="*/ 2147483647 h 5124"/>
                    <a:gd name="T12" fmla="*/ 2147483647 w 6060"/>
                    <a:gd name="T13" fmla="*/ 2147483647 h 5124"/>
                    <a:gd name="T14" fmla="*/ 2147483647 w 6060"/>
                    <a:gd name="T15" fmla="*/ 2147483647 h 5124"/>
                    <a:gd name="T16" fmla="*/ 2147483647 w 6060"/>
                    <a:gd name="T17" fmla="*/ 2147483647 h 5124"/>
                    <a:gd name="T18" fmla="*/ 2147483647 w 6060"/>
                    <a:gd name="T19" fmla="*/ 2147483647 h 5124"/>
                    <a:gd name="T20" fmla="*/ 2147483647 w 6060"/>
                    <a:gd name="T21" fmla="*/ 2147483647 h 5124"/>
                    <a:gd name="T22" fmla="*/ 2147483647 w 6060"/>
                    <a:gd name="T23" fmla="*/ 2147483647 h 5124"/>
                    <a:gd name="T24" fmla="*/ 2147483647 w 6060"/>
                    <a:gd name="T25" fmla="*/ 2147483647 h 5124"/>
                    <a:gd name="T26" fmla="*/ 2147483647 w 6060"/>
                    <a:gd name="T27" fmla="*/ 2147483647 h 5124"/>
                    <a:gd name="T28" fmla="*/ 2147483647 w 6060"/>
                    <a:gd name="T29" fmla="*/ 2147483647 h 512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6060" h="5124" extrusionOk="0">
                      <a:moveTo>
                        <a:pt x="0" y="5121"/>
                      </a:moveTo>
                      <a:cubicBezTo>
                        <a:pt x="155" y="5108"/>
                        <a:pt x="312" y="5103"/>
                        <a:pt x="468" y="5091"/>
                      </a:cubicBezTo>
                      <a:cubicBezTo>
                        <a:pt x="775" y="5068"/>
                        <a:pt x="1136" y="5060"/>
                        <a:pt x="1422" y="4946"/>
                      </a:cubicBezTo>
                      <a:cubicBezTo>
                        <a:pt x="1613" y="4870"/>
                        <a:pt x="1803" y="4774"/>
                        <a:pt x="1993" y="4691"/>
                      </a:cubicBezTo>
                      <a:cubicBezTo>
                        <a:pt x="2188" y="4606"/>
                        <a:pt x="2378" y="4519"/>
                        <a:pt x="2557" y="4404"/>
                      </a:cubicBezTo>
                      <a:cubicBezTo>
                        <a:pt x="2805" y="4245"/>
                        <a:pt x="3071" y="4125"/>
                        <a:pt x="3320" y="3970"/>
                      </a:cubicBezTo>
                      <a:cubicBezTo>
                        <a:pt x="3491" y="3864"/>
                        <a:pt x="3649" y="3748"/>
                        <a:pt x="3823" y="3647"/>
                      </a:cubicBezTo>
                      <a:cubicBezTo>
                        <a:pt x="4041" y="3520"/>
                        <a:pt x="4219" y="3329"/>
                        <a:pt x="4391" y="3143"/>
                      </a:cubicBezTo>
                      <a:cubicBezTo>
                        <a:pt x="4539" y="2984"/>
                        <a:pt x="4704" y="2844"/>
                        <a:pt x="4832" y="2666"/>
                      </a:cubicBezTo>
                      <a:cubicBezTo>
                        <a:pt x="4927" y="2534"/>
                        <a:pt x="4999" y="2388"/>
                        <a:pt x="5087" y="2251"/>
                      </a:cubicBezTo>
                      <a:cubicBezTo>
                        <a:pt x="5165" y="2130"/>
                        <a:pt x="5236" y="2017"/>
                        <a:pt x="5299" y="1888"/>
                      </a:cubicBezTo>
                      <a:cubicBezTo>
                        <a:pt x="5421" y="1641"/>
                        <a:pt x="5529" y="1391"/>
                        <a:pt x="5657" y="1147"/>
                      </a:cubicBezTo>
                      <a:cubicBezTo>
                        <a:pt x="5835" y="809"/>
                        <a:pt x="5882" y="475"/>
                        <a:pt x="5999" y="122"/>
                      </a:cubicBezTo>
                      <a:cubicBezTo>
                        <a:pt x="6013" y="79"/>
                        <a:pt x="6041" y="17"/>
                        <a:pt x="6047" y="1"/>
                      </a:cubicBezTo>
                      <a:cubicBezTo>
                        <a:pt x="6051" y="2"/>
                        <a:pt x="6055" y="3"/>
                        <a:pt x="6059" y="4"/>
                      </a:cubicBezTo>
                    </a:path>
                  </a:pathLst>
                </a:custGeom>
                <a:grpFill/>
                <a:ln w="28575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</p:grpSp>
      </p:grpSp>
      <p:grpSp>
        <p:nvGrpSpPr>
          <p:cNvPr id="34" name="Group 33"/>
          <p:cNvGrpSpPr/>
          <p:nvPr/>
        </p:nvGrpSpPr>
        <p:grpSpPr>
          <a:xfrm>
            <a:off x="3194273" y="4875731"/>
            <a:ext cx="1679517" cy="1251423"/>
            <a:chOff x="3504440" y="4989882"/>
            <a:chExt cx="1579873" cy="1071399"/>
          </a:xfrm>
        </p:grpSpPr>
        <p:sp>
          <p:nvSpPr>
            <p:cNvPr id="35" name="Right Arrow 34"/>
            <p:cNvSpPr/>
            <p:nvPr/>
          </p:nvSpPr>
          <p:spPr bwMode="auto">
            <a:xfrm rot="9114660">
              <a:off x="3504440" y="5067051"/>
              <a:ext cx="1579873" cy="342257"/>
            </a:xfrm>
            <a:prstGeom prst="rightArrow">
              <a:avLst/>
            </a:prstGeom>
            <a:solidFill>
              <a:srgbClr val="FF0000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36" name="Right Arrow 35"/>
            <p:cNvSpPr/>
            <p:nvPr/>
          </p:nvSpPr>
          <p:spPr bwMode="auto">
            <a:xfrm rot="7289184">
              <a:off x="4283355" y="5354453"/>
              <a:ext cx="1071399" cy="342257"/>
            </a:xfrm>
            <a:prstGeom prst="rightArrow">
              <a:avLst/>
            </a:prstGeom>
            <a:solidFill>
              <a:srgbClr val="FF0000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235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507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unbounded response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951" y="914400"/>
            <a:ext cx="8678249" cy="2590800"/>
          </a:xfrm>
        </p:spPr>
        <p:txBody>
          <a:bodyPr/>
          <a:lstStyle/>
          <a:p>
            <a:r>
              <a:rPr lang="en-US" dirty="0" smtClean="0"/>
              <a:t>Assume deterministic arrival process and service time</a:t>
            </a:r>
          </a:p>
          <a:p>
            <a:pPr lvl="1"/>
            <a:r>
              <a:rPr lang="en-US" dirty="0" smtClean="0"/>
              <a:t>Possible to sustain utilization = 1 with bounded response time!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609600" y="3962400"/>
            <a:ext cx="8077200" cy="400110"/>
            <a:chOff x="609600" y="3962400"/>
            <a:chExt cx="8077200" cy="400110"/>
          </a:xfrm>
        </p:grpSpPr>
        <p:cxnSp>
          <p:nvCxnSpPr>
            <p:cNvPr id="21" name="Straight Connector 20"/>
            <p:cNvCxnSpPr/>
            <p:nvPr/>
          </p:nvCxnSpPr>
          <p:spPr bwMode="auto">
            <a:xfrm>
              <a:off x="609600" y="4343400"/>
              <a:ext cx="8077200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TextBox 21"/>
            <p:cNvSpPr txBox="1"/>
            <p:nvPr/>
          </p:nvSpPr>
          <p:spPr>
            <a:xfrm>
              <a:off x="7997188" y="3962400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latin typeface="Gill Sans" charset="0"/>
                  <a:ea typeface="Gill Sans" charset="0"/>
                  <a:cs typeface="Gill Sans" charset="0"/>
                </a:rPr>
                <a:t>time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3" name="Rectangle 22"/>
          <p:cNvSpPr/>
          <p:nvPr/>
        </p:nvSpPr>
        <p:spPr bwMode="auto">
          <a:xfrm>
            <a:off x="609600" y="4572000"/>
            <a:ext cx="9906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600200" y="4572000"/>
            <a:ext cx="5943600" cy="311058"/>
            <a:chOff x="1600200" y="4572000"/>
            <a:chExt cx="5943600" cy="311058"/>
          </a:xfrm>
        </p:grpSpPr>
        <p:sp>
          <p:nvSpPr>
            <p:cNvPr id="24" name="Rectangle 23"/>
            <p:cNvSpPr/>
            <p:nvPr/>
          </p:nvSpPr>
          <p:spPr bwMode="auto">
            <a:xfrm>
              <a:off x="1600200" y="4572000"/>
              <a:ext cx="990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590800" y="4578258"/>
              <a:ext cx="990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3581400" y="4572000"/>
              <a:ext cx="990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572000" y="4578258"/>
              <a:ext cx="990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5562600" y="4572000"/>
              <a:ext cx="990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553200" y="4572000"/>
              <a:ext cx="990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60951" y="4876800"/>
            <a:ext cx="897297" cy="1012686"/>
            <a:chOff x="160951" y="4876800"/>
            <a:chExt cx="897297" cy="1012686"/>
          </a:xfrm>
        </p:grpSpPr>
        <p:cxnSp>
          <p:nvCxnSpPr>
            <p:cNvPr id="30" name="Straight Connector 29"/>
            <p:cNvCxnSpPr/>
            <p:nvPr/>
          </p:nvCxnSpPr>
          <p:spPr bwMode="auto">
            <a:xfrm flipV="1">
              <a:off x="609600" y="4876800"/>
              <a:ext cx="0" cy="304801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TextBox 32"/>
            <p:cNvSpPr txBox="1"/>
            <p:nvPr/>
          </p:nvSpPr>
          <p:spPr>
            <a:xfrm>
              <a:off x="160951" y="5181600"/>
              <a:ext cx="8972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a</a:t>
              </a:r>
              <a:r>
                <a:rPr lang="en-US" sz="2000" b="0" dirty="0" smtClean="0">
                  <a:latin typeface="Gill Sans" charset="0"/>
                  <a:ea typeface="Gill Sans" charset="0"/>
                  <a:cs typeface="Gill Sans" charset="0"/>
                </a:rPr>
                <a:t>rrival </a:t>
              </a:r>
              <a:br>
                <a:rPr lang="en-US" sz="2000" b="0" dirty="0" smtClean="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sz="2000" b="0" dirty="0" smtClean="0">
                  <a:latin typeface="Gill Sans" charset="0"/>
                  <a:ea typeface="Gill Sans" charset="0"/>
                  <a:cs typeface="Gill Sans" charset="0"/>
                </a:rPr>
                <a:t>time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09598" y="4876800"/>
            <a:ext cx="1306688" cy="990600"/>
            <a:chOff x="609598" y="4876800"/>
            <a:chExt cx="1306688" cy="990600"/>
          </a:xfrm>
        </p:grpSpPr>
        <p:sp>
          <p:nvSpPr>
            <p:cNvPr id="34" name="Left Brace 33"/>
            <p:cNvSpPr/>
            <p:nvPr/>
          </p:nvSpPr>
          <p:spPr bwMode="auto">
            <a:xfrm rot="16200000">
              <a:off x="990599" y="4495799"/>
              <a:ext cx="228599" cy="990601"/>
            </a:xfrm>
            <a:prstGeom prst="leftBrac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96419" y="5159514"/>
              <a:ext cx="919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0" dirty="0" smtClean="0">
                  <a:latin typeface="Gill Sans" charset="0"/>
                  <a:ea typeface="Gill Sans" charset="0"/>
                  <a:cs typeface="Gill Sans" charset="0"/>
                </a:rPr>
                <a:t>service</a:t>
              </a:r>
              <a:br>
                <a:rPr lang="en-US" sz="2000" b="0" dirty="0" smtClean="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sz="2000" b="0" dirty="0" smtClean="0">
                  <a:latin typeface="Gill Sans" charset="0"/>
                  <a:ea typeface="Gill Sans" charset="0"/>
                  <a:cs typeface="Gill Sans" charset="0"/>
                </a:rPr>
                <a:t>time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43742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unbounded response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229600" cy="2590800"/>
          </a:xfrm>
        </p:spPr>
        <p:txBody>
          <a:bodyPr/>
          <a:lstStyle/>
          <a:p>
            <a:r>
              <a:rPr lang="en-US" dirty="0"/>
              <a:t>Assume </a:t>
            </a:r>
            <a:r>
              <a:rPr lang="en-US" dirty="0" smtClean="0"/>
              <a:t>stochastic arrival process</a:t>
            </a:r>
            <a:br>
              <a:rPr lang="en-US" dirty="0" smtClean="0"/>
            </a:br>
            <a:r>
              <a:rPr lang="en-US" dirty="0" smtClean="0"/>
              <a:t>(and service time)</a:t>
            </a:r>
          </a:p>
          <a:p>
            <a:pPr lvl="1"/>
            <a:r>
              <a:rPr lang="en-US" dirty="0" smtClean="0"/>
              <a:t>No longer possible to achieve </a:t>
            </a:r>
            <a:br>
              <a:rPr lang="en-US" dirty="0" smtClean="0"/>
            </a:br>
            <a:r>
              <a:rPr lang="en-US" dirty="0" smtClean="0"/>
              <a:t>utilization = 1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Ink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104188" y="1371600"/>
            <a:ext cx="1587" cy="1587"/>
          </a:xfrm>
          <a:custGeom>
            <a:avLst/>
            <a:gdLst>
              <a:gd name="T0" fmla="*/ 0 w 1"/>
              <a:gd name="T1" fmla="*/ 2147483647 h 1"/>
              <a:gd name="T2" fmla="*/ 0 w 1"/>
              <a:gd name="T3" fmla="*/ 2147483647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905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Ink 3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104188" y="1493838"/>
            <a:ext cx="1587" cy="1587"/>
          </a:xfrm>
          <a:custGeom>
            <a:avLst/>
            <a:gdLst>
              <a:gd name="T0" fmla="*/ 0 w 1"/>
              <a:gd name="T1" fmla="*/ 2147483647 h 1"/>
              <a:gd name="T2" fmla="*/ 0 w 1"/>
              <a:gd name="T3" fmla="*/ 2147483647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1905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5540376" y="742156"/>
            <a:ext cx="3554413" cy="3078163"/>
            <a:chOff x="5413376" y="685800"/>
            <a:chExt cx="3554413" cy="3078163"/>
          </a:xfrm>
        </p:grpSpPr>
        <p:grpSp>
          <p:nvGrpSpPr>
            <p:cNvPr id="7" name="Group 53"/>
            <p:cNvGrpSpPr>
              <a:grpSpLocks/>
            </p:cNvGrpSpPr>
            <p:nvPr/>
          </p:nvGrpSpPr>
          <p:grpSpPr bwMode="auto">
            <a:xfrm>
              <a:off x="5413376" y="685800"/>
              <a:ext cx="3554413" cy="3078163"/>
              <a:chOff x="3410" y="432"/>
              <a:chExt cx="2239" cy="1939"/>
            </a:xfrm>
          </p:grpSpPr>
          <p:sp>
            <p:nvSpPr>
              <p:cNvPr id="9" name="Rectangle 4"/>
              <p:cNvSpPr>
                <a:spLocks noChangeArrowheads="1"/>
              </p:cNvSpPr>
              <p:nvPr/>
            </p:nvSpPr>
            <p:spPr bwMode="auto">
              <a:xfrm>
                <a:off x="3614" y="1255"/>
                <a:ext cx="777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0" name="Rectangle 5"/>
              <p:cNvSpPr>
                <a:spLocks noChangeArrowheads="1"/>
              </p:cNvSpPr>
              <p:nvPr/>
            </p:nvSpPr>
            <p:spPr bwMode="auto">
              <a:xfrm>
                <a:off x="5245" y="1827"/>
                <a:ext cx="40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100%</a:t>
                </a:r>
              </a:p>
            </p:txBody>
          </p:sp>
          <p:sp>
            <p:nvSpPr>
              <p:cNvPr id="11" name="Line 6"/>
              <p:cNvSpPr>
                <a:spLocks noChangeShapeType="1"/>
              </p:cNvSpPr>
              <p:nvPr/>
            </p:nvSpPr>
            <p:spPr bwMode="auto">
              <a:xfrm flipV="1">
                <a:off x="3728" y="432"/>
                <a:ext cx="1" cy="137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" name="Line 7"/>
              <p:cNvSpPr>
                <a:spLocks noChangeShapeType="1"/>
              </p:cNvSpPr>
              <p:nvPr/>
            </p:nvSpPr>
            <p:spPr bwMode="auto">
              <a:xfrm>
                <a:off x="3734" y="1803"/>
                <a:ext cx="1512" cy="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3" name="Rectangle 8"/>
              <p:cNvSpPr>
                <a:spLocks noChangeArrowheads="1"/>
              </p:cNvSpPr>
              <p:nvPr/>
            </p:nvSpPr>
            <p:spPr bwMode="auto">
              <a:xfrm>
                <a:off x="3771" y="449"/>
                <a:ext cx="752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Response</a:t>
                </a:r>
              </a:p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Time (ms)</a:t>
                </a:r>
              </a:p>
            </p:txBody>
          </p:sp>
          <p:sp>
            <p:nvSpPr>
              <p:cNvPr id="14" name="Rectangle 9"/>
              <p:cNvSpPr>
                <a:spLocks noChangeArrowheads="1"/>
              </p:cNvSpPr>
              <p:nvPr/>
            </p:nvSpPr>
            <p:spPr bwMode="auto">
              <a:xfrm>
                <a:off x="3767" y="2004"/>
                <a:ext cx="1781" cy="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Throughput  </a:t>
                </a:r>
                <a:r>
                  <a:rPr lang="en-US" sz="2000" b="0" dirty="0" smtClean="0">
                    <a:latin typeface="Gill Sans" charset="0"/>
                    <a:ea typeface="Gill Sans" charset="0"/>
                    <a:cs typeface="Gill Sans" charset="0"/>
                  </a:rPr>
                  <a:t>(</a:t>
                </a: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Utilization)</a:t>
                </a:r>
              </a:p>
              <a:p>
                <a:pPr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sz="2000" b="0" dirty="0" smtClean="0">
                    <a:latin typeface="Gill Sans" charset="0"/>
                    <a:ea typeface="Gill Sans" charset="0"/>
                    <a:cs typeface="Gill Sans" charset="0"/>
                  </a:rPr>
                  <a:t>                   (</a:t>
                </a:r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% total BW)</a:t>
                </a:r>
              </a:p>
            </p:txBody>
          </p:sp>
          <p:sp>
            <p:nvSpPr>
              <p:cNvPr id="15" name="Rectangle 10"/>
              <p:cNvSpPr>
                <a:spLocks noChangeArrowheads="1"/>
              </p:cNvSpPr>
              <p:nvPr/>
            </p:nvSpPr>
            <p:spPr bwMode="auto">
              <a:xfrm>
                <a:off x="3490" y="1786"/>
                <a:ext cx="15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0</a:t>
                </a:r>
              </a:p>
            </p:txBody>
          </p:sp>
          <p:sp>
            <p:nvSpPr>
              <p:cNvPr id="16" name="Rectangle 11"/>
              <p:cNvSpPr>
                <a:spLocks noChangeArrowheads="1"/>
              </p:cNvSpPr>
              <p:nvPr/>
            </p:nvSpPr>
            <p:spPr bwMode="auto">
              <a:xfrm>
                <a:off x="3410" y="1305"/>
                <a:ext cx="29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100</a:t>
                </a:r>
              </a:p>
            </p:txBody>
          </p:sp>
          <p:sp>
            <p:nvSpPr>
              <p:cNvPr id="17" name="Rectangle 12"/>
              <p:cNvSpPr>
                <a:spLocks noChangeArrowheads="1"/>
              </p:cNvSpPr>
              <p:nvPr/>
            </p:nvSpPr>
            <p:spPr bwMode="auto">
              <a:xfrm>
                <a:off x="3410" y="904"/>
                <a:ext cx="29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200</a:t>
                </a:r>
              </a:p>
            </p:txBody>
          </p:sp>
          <p:sp>
            <p:nvSpPr>
              <p:cNvPr id="18" name="Rectangle 13"/>
              <p:cNvSpPr>
                <a:spLocks noChangeArrowheads="1"/>
              </p:cNvSpPr>
              <p:nvPr/>
            </p:nvSpPr>
            <p:spPr bwMode="auto">
              <a:xfrm>
                <a:off x="3410" y="502"/>
                <a:ext cx="29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300</a:t>
                </a:r>
              </a:p>
            </p:txBody>
          </p:sp>
          <p:sp>
            <p:nvSpPr>
              <p:cNvPr id="19" name="Rectangle 14"/>
              <p:cNvSpPr>
                <a:spLocks noChangeArrowheads="1"/>
              </p:cNvSpPr>
              <p:nvPr/>
            </p:nvSpPr>
            <p:spPr bwMode="auto">
              <a:xfrm>
                <a:off x="3691" y="1867"/>
                <a:ext cx="25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0%</a:t>
                </a:r>
              </a:p>
            </p:txBody>
          </p:sp>
        </p:grpSp>
        <p:sp>
          <p:nvSpPr>
            <p:cNvPr id="8" name="Ink 4"/>
            <p:cNvSpPr>
              <a:spLocks noRot="1" noChangeAspect="1" noEditPoints="1" noChangeArrowheads="1" noChangeShapeType="1" noTextEdit="1"/>
            </p:cNvSpPr>
            <p:nvPr/>
          </p:nvSpPr>
          <p:spPr bwMode="auto">
            <a:xfrm>
              <a:off x="5937250" y="758825"/>
              <a:ext cx="2368550" cy="1844675"/>
            </a:xfrm>
            <a:custGeom>
              <a:avLst/>
              <a:gdLst>
                <a:gd name="T0" fmla="*/ 0 w 6060"/>
                <a:gd name="T1" fmla="*/ 2147483647 h 5124"/>
                <a:gd name="T2" fmla="*/ 2147483647 w 6060"/>
                <a:gd name="T3" fmla="*/ 2147483647 h 5124"/>
                <a:gd name="T4" fmla="*/ 2147483647 w 6060"/>
                <a:gd name="T5" fmla="*/ 2147483647 h 5124"/>
                <a:gd name="T6" fmla="*/ 2147483647 w 6060"/>
                <a:gd name="T7" fmla="*/ 2147483647 h 5124"/>
                <a:gd name="T8" fmla="*/ 2147483647 w 6060"/>
                <a:gd name="T9" fmla="*/ 2147483647 h 5124"/>
                <a:gd name="T10" fmla="*/ 2147483647 w 6060"/>
                <a:gd name="T11" fmla="*/ 2147483647 h 5124"/>
                <a:gd name="T12" fmla="*/ 2147483647 w 6060"/>
                <a:gd name="T13" fmla="*/ 2147483647 h 5124"/>
                <a:gd name="T14" fmla="*/ 2147483647 w 6060"/>
                <a:gd name="T15" fmla="*/ 2147483647 h 5124"/>
                <a:gd name="T16" fmla="*/ 2147483647 w 6060"/>
                <a:gd name="T17" fmla="*/ 2147483647 h 5124"/>
                <a:gd name="T18" fmla="*/ 2147483647 w 6060"/>
                <a:gd name="T19" fmla="*/ 2147483647 h 5124"/>
                <a:gd name="T20" fmla="*/ 2147483647 w 6060"/>
                <a:gd name="T21" fmla="*/ 2147483647 h 5124"/>
                <a:gd name="T22" fmla="*/ 2147483647 w 6060"/>
                <a:gd name="T23" fmla="*/ 2147483647 h 5124"/>
                <a:gd name="T24" fmla="*/ 2147483647 w 6060"/>
                <a:gd name="T25" fmla="*/ 2147483647 h 5124"/>
                <a:gd name="T26" fmla="*/ 2147483647 w 6060"/>
                <a:gd name="T27" fmla="*/ 2147483647 h 5124"/>
                <a:gd name="T28" fmla="*/ 2147483647 w 6060"/>
                <a:gd name="T29" fmla="*/ 2147483647 h 51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060" h="5124" extrusionOk="0">
                  <a:moveTo>
                    <a:pt x="0" y="5121"/>
                  </a:moveTo>
                  <a:cubicBezTo>
                    <a:pt x="155" y="5108"/>
                    <a:pt x="312" y="5103"/>
                    <a:pt x="468" y="5091"/>
                  </a:cubicBezTo>
                  <a:cubicBezTo>
                    <a:pt x="775" y="5068"/>
                    <a:pt x="1136" y="5060"/>
                    <a:pt x="1422" y="4946"/>
                  </a:cubicBezTo>
                  <a:cubicBezTo>
                    <a:pt x="1613" y="4870"/>
                    <a:pt x="1803" y="4774"/>
                    <a:pt x="1993" y="4691"/>
                  </a:cubicBezTo>
                  <a:cubicBezTo>
                    <a:pt x="2188" y="4606"/>
                    <a:pt x="2378" y="4519"/>
                    <a:pt x="2557" y="4404"/>
                  </a:cubicBezTo>
                  <a:cubicBezTo>
                    <a:pt x="2805" y="4245"/>
                    <a:pt x="3071" y="4125"/>
                    <a:pt x="3320" y="3970"/>
                  </a:cubicBezTo>
                  <a:cubicBezTo>
                    <a:pt x="3491" y="3864"/>
                    <a:pt x="3649" y="3748"/>
                    <a:pt x="3823" y="3647"/>
                  </a:cubicBezTo>
                  <a:cubicBezTo>
                    <a:pt x="4041" y="3520"/>
                    <a:pt x="4219" y="3329"/>
                    <a:pt x="4391" y="3143"/>
                  </a:cubicBezTo>
                  <a:cubicBezTo>
                    <a:pt x="4539" y="2984"/>
                    <a:pt x="4704" y="2844"/>
                    <a:pt x="4832" y="2666"/>
                  </a:cubicBezTo>
                  <a:cubicBezTo>
                    <a:pt x="4927" y="2534"/>
                    <a:pt x="4999" y="2388"/>
                    <a:pt x="5087" y="2251"/>
                  </a:cubicBezTo>
                  <a:cubicBezTo>
                    <a:pt x="5165" y="2130"/>
                    <a:pt x="5236" y="2017"/>
                    <a:pt x="5299" y="1888"/>
                  </a:cubicBezTo>
                  <a:cubicBezTo>
                    <a:pt x="5421" y="1641"/>
                    <a:pt x="5529" y="1391"/>
                    <a:pt x="5657" y="1147"/>
                  </a:cubicBezTo>
                  <a:cubicBezTo>
                    <a:pt x="5835" y="809"/>
                    <a:pt x="5882" y="475"/>
                    <a:pt x="5999" y="122"/>
                  </a:cubicBezTo>
                  <a:cubicBezTo>
                    <a:pt x="6013" y="79"/>
                    <a:pt x="6041" y="17"/>
                    <a:pt x="6047" y="1"/>
                  </a:cubicBezTo>
                  <a:cubicBezTo>
                    <a:pt x="6051" y="2"/>
                    <a:pt x="6055" y="3"/>
                    <a:pt x="6059" y="4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09600" y="3962400"/>
            <a:ext cx="8077200" cy="400110"/>
            <a:chOff x="609600" y="3962400"/>
            <a:chExt cx="8077200" cy="400110"/>
          </a:xfrm>
        </p:grpSpPr>
        <p:cxnSp>
          <p:nvCxnSpPr>
            <p:cNvPr id="21" name="Straight Connector 20"/>
            <p:cNvCxnSpPr/>
            <p:nvPr/>
          </p:nvCxnSpPr>
          <p:spPr bwMode="auto">
            <a:xfrm>
              <a:off x="609600" y="4343400"/>
              <a:ext cx="8077200" cy="0"/>
            </a:xfrm>
            <a:prstGeom prst="lin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TextBox 21"/>
            <p:cNvSpPr txBox="1"/>
            <p:nvPr/>
          </p:nvSpPr>
          <p:spPr>
            <a:xfrm>
              <a:off x="7997188" y="3962400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latin typeface="Gill Sans" charset="0"/>
                  <a:ea typeface="Gill Sans" charset="0"/>
                  <a:cs typeface="Gill Sans" charset="0"/>
                </a:rPr>
                <a:t>time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3" name="Rectangle 22"/>
          <p:cNvSpPr/>
          <p:nvPr/>
        </p:nvSpPr>
        <p:spPr bwMode="auto">
          <a:xfrm>
            <a:off x="609600" y="4572000"/>
            <a:ext cx="9906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990600" y="5029201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485900" y="5562600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962400" y="4572000"/>
            <a:ext cx="9906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267200" y="5071058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419600" y="5615782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239000" y="4572000"/>
            <a:ext cx="990600" cy="304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485900" y="4572000"/>
            <a:ext cx="2095500" cy="990600"/>
            <a:chOff x="1485900" y="4572000"/>
            <a:chExt cx="2095500" cy="990600"/>
          </a:xfrm>
        </p:grpSpPr>
        <p:sp>
          <p:nvSpPr>
            <p:cNvPr id="40" name="Rectangle 39"/>
            <p:cNvSpPr/>
            <p:nvPr/>
          </p:nvSpPr>
          <p:spPr bwMode="auto">
            <a:xfrm>
              <a:off x="1600200" y="4572000"/>
              <a:ext cx="990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2590800" y="4572000"/>
              <a:ext cx="990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cxnSp>
          <p:nvCxnSpPr>
            <p:cNvPr id="31" name="Straight Arrow Connector 30"/>
            <p:cNvCxnSpPr>
              <a:stCxn id="24" idx="0"/>
              <a:endCxn id="40" idx="2"/>
            </p:cNvCxnSpPr>
            <p:nvPr/>
          </p:nvCxnSpPr>
          <p:spPr bwMode="auto">
            <a:xfrm flipV="1">
              <a:off x="1485900" y="4876800"/>
              <a:ext cx="609600" cy="152401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Straight Arrow Connector 41"/>
            <p:cNvCxnSpPr>
              <a:stCxn id="25" idx="0"/>
              <a:endCxn id="41" idx="2"/>
            </p:cNvCxnSpPr>
            <p:nvPr/>
          </p:nvCxnSpPr>
          <p:spPr bwMode="auto">
            <a:xfrm flipV="1">
              <a:off x="1981200" y="4876800"/>
              <a:ext cx="1104900" cy="6858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4" name="Group 53"/>
          <p:cNvGrpSpPr/>
          <p:nvPr/>
        </p:nvGrpSpPr>
        <p:grpSpPr>
          <a:xfrm>
            <a:off x="4762500" y="4572000"/>
            <a:ext cx="2168526" cy="1031266"/>
            <a:chOff x="4762500" y="4584516"/>
            <a:chExt cx="2168526" cy="1031266"/>
          </a:xfrm>
        </p:grpSpPr>
        <p:sp>
          <p:nvSpPr>
            <p:cNvPr id="45" name="Rectangle 44"/>
            <p:cNvSpPr/>
            <p:nvPr/>
          </p:nvSpPr>
          <p:spPr bwMode="auto">
            <a:xfrm>
              <a:off x="4948239" y="4584516"/>
              <a:ext cx="990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5940426" y="4587082"/>
              <a:ext cx="990600" cy="304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cxnSp>
          <p:nvCxnSpPr>
            <p:cNvPr id="47" name="Straight Arrow Connector 46"/>
            <p:cNvCxnSpPr>
              <a:stCxn id="27" idx="0"/>
              <a:endCxn id="45" idx="2"/>
            </p:cNvCxnSpPr>
            <p:nvPr/>
          </p:nvCxnSpPr>
          <p:spPr bwMode="auto">
            <a:xfrm flipV="1">
              <a:off x="4762500" y="4889316"/>
              <a:ext cx="681039" cy="181742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>
              <a:stCxn id="28" idx="0"/>
              <a:endCxn id="46" idx="2"/>
            </p:cNvCxnSpPr>
            <p:nvPr/>
          </p:nvCxnSpPr>
          <p:spPr bwMode="auto">
            <a:xfrm flipV="1">
              <a:off x="4914900" y="4891882"/>
              <a:ext cx="1520826" cy="723900"/>
            </a:xfrm>
            <a:prstGeom prst="straightConnector1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5" name="Straight Arrow Connector 54"/>
          <p:cNvCxnSpPr>
            <a:stCxn id="41" idx="3"/>
            <a:endCxn id="26" idx="1"/>
          </p:cNvCxnSpPr>
          <p:nvPr/>
        </p:nvCxnSpPr>
        <p:spPr bwMode="auto">
          <a:xfrm>
            <a:off x="3581400" y="4724400"/>
            <a:ext cx="381000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Arrow Connector 57"/>
          <p:cNvCxnSpPr>
            <a:stCxn id="46" idx="3"/>
            <a:endCxn id="29" idx="1"/>
          </p:cNvCxnSpPr>
          <p:nvPr/>
        </p:nvCxnSpPr>
        <p:spPr bwMode="auto">
          <a:xfrm flipV="1">
            <a:off x="6931026" y="4724400"/>
            <a:ext cx="307974" cy="2566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 bwMode="auto">
          <a:xfrm>
            <a:off x="1905000" y="2604213"/>
            <a:ext cx="3581400" cy="1261058"/>
          </a:xfrm>
          <a:prstGeom prst="rect">
            <a:avLst/>
          </a:prstGeom>
          <a:solidFill>
            <a:srgbClr val="FFFFBD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This wasted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time can never be reclaimed! </a:t>
            </a:r>
            <a:b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So cannot achieve u = 1!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62" name="Straight Arrow Connector 61"/>
          <p:cNvCxnSpPr>
            <a:stCxn id="61" idx="2"/>
          </p:cNvCxnSpPr>
          <p:nvPr/>
        </p:nvCxnSpPr>
        <p:spPr bwMode="auto">
          <a:xfrm>
            <a:off x="3695700" y="3865271"/>
            <a:ext cx="46040" cy="859129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Arrow Connector 64"/>
          <p:cNvCxnSpPr>
            <a:stCxn id="61" idx="3"/>
          </p:cNvCxnSpPr>
          <p:nvPr/>
        </p:nvCxnSpPr>
        <p:spPr bwMode="auto">
          <a:xfrm>
            <a:off x="5486400" y="3234742"/>
            <a:ext cx="1665047" cy="148965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768636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Gulim" panose="020B0600000101010101" pitchFamily="34" charset="-127"/>
              </a:rPr>
              <a:t>A Little Queuing Theory: An Example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685800"/>
            <a:ext cx="8915400" cy="6172200"/>
          </a:xfrm>
        </p:spPr>
        <p:txBody>
          <a:bodyPr/>
          <a:lstStyle/>
          <a:p>
            <a:pPr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Example Usage Statistics:</a:t>
            </a:r>
          </a:p>
          <a:p>
            <a:pPr lvl="1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User requests 10 x 8KB disk I/</a:t>
            </a:r>
            <a:r>
              <a:rPr lang="en-US" altLang="ko-KR" dirty="0" err="1" smtClean="0">
                <a:ea typeface="Gulim" panose="020B0600000101010101" pitchFamily="34" charset="-127"/>
              </a:rPr>
              <a:t>Os</a:t>
            </a:r>
            <a:r>
              <a:rPr lang="en-US" altLang="ko-KR" dirty="0" smtClean="0">
                <a:ea typeface="Gulim" panose="020B0600000101010101" pitchFamily="34" charset="-127"/>
              </a:rPr>
              <a:t> per second</a:t>
            </a:r>
          </a:p>
          <a:p>
            <a:pPr lvl="1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Requests &amp; service exponentially distributed (C=1.0)</a:t>
            </a:r>
          </a:p>
          <a:p>
            <a:pPr lvl="1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Avg. service = 20 </a:t>
            </a:r>
            <a:r>
              <a:rPr lang="en-US" altLang="ko-KR" dirty="0" err="1" smtClean="0">
                <a:ea typeface="Gulim" panose="020B0600000101010101" pitchFamily="34" charset="-127"/>
              </a:rPr>
              <a:t>ms</a:t>
            </a:r>
            <a:r>
              <a:rPr lang="en-US" altLang="ko-KR" dirty="0" smtClean="0">
                <a:ea typeface="Gulim" panose="020B0600000101010101" pitchFamily="34" charset="-127"/>
              </a:rPr>
              <a:t> (From </a:t>
            </a:r>
            <a:r>
              <a:rPr lang="en-US" altLang="ko-KR" dirty="0" err="1" smtClean="0">
                <a:ea typeface="Gulim" panose="020B0600000101010101" pitchFamily="34" charset="-127"/>
              </a:rPr>
              <a:t>controller+seek+rot+trans</a:t>
            </a:r>
            <a:r>
              <a:rPr lang="en-US" altLang="ko-KR" dirty="0" smtClean="0">
                <a:ea typeface="Gulim" panose="020B0600000101010101" pitchFamily="34" charset="-127"/>
              </a:rPr>
              <a:t>)</a:t>
            </a:r>
          </a:p>
          <a:p>
            <a:pPr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Questions: </a:t>
            </a:r>
          </a:p>
          <a:p>
            <a:pPr lvl="1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How utilized is the disk? </a:t>
            </a:r>
          </a:p>
          <a:p>
            <a:pPr lvl="2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err="1" smtClean="0">
                <a:ea typeface="Gulim" panose="020B0600000101010101" pitchFamily="34" charset="-127"/>
              </a:rPr>
              <a:t>Ans</a:t>
            </a:r>
            <a:r>
              <a:rPr lang="en-US" altLang="ko-KR" dirty="0" smtClean="0">
                <a:ea typeface="Gulim" panose="020B0600000101010101" pitchFamily="34" charset="-127"/>
              </a:rPr>
              <a:t>: server utilization,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u =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</a:t>
            </a:r>
            <a:r>
              <a:rPr lang="en-US" altLang="ko-KR" dirty="0" err="1" smtClean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T</a:t>
            </a:r>
            <a:r>
              <a:rPr lang="en-US" altLang="ko-KR" baseline="-25000" dirty="0" err="1" smtClean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ser</a:t>
            </a:r>
            <a:endParaRPr lang="en-US" altLang="ko-KR" dirty="0" smtClean="0">
              <a:solidFill>
                <a:schemeClr val="hlink"/>
              </a:solidFill>
              <a:ea typeface="Gulim" panose="020B0600000101010101" pitchFamily="34" charset="-127"/>
              <a:sym typeface="Symbol" panose="05050102010706020507" pitchFamily="18" charset="2"/>
            </a:endParaRPr>
          </a:p>
          <a:p>
            <a:pPr lvl="1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What is the average time spent in the queue? </a:t>
            </a:r>
          </a:p>
          <a:p>
            <a:pPr lvl="2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err="1" smtClean="0">
                <a:ea typeface="Gulim" panose="020B0600000101010101" pitchFamily="34" charset="-127"/>
              </a:rPr>
              <a:t>Ans</a:t>
            </a:r>
            <a:r>
              <a:rPr lang="en-US" altLang="ko-KR" dirty="0" smtClean="0">
                <a:ea typeface="Gulim" panose="020B0600000101010101" pitchFamily="34" charset="-127"/>
              </a:rPr>
              <a:t>: </a:t>
            </a:r>
            <a:r>
              <a:rPr lang="en-US" altLang="ko-KR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q</a:t>
            </a:r>
            <a:endParaRPr lang="en-US" altLang="ko-KR" dirty="0" smtClean="0">
              <a:solidFill>
                <a:schemeClr val="hlink"/>
              </a:solidFill>
              <a:ea typeface="Gulim" panose="020B0600000101010101" pitchFamily="34" charset="-127"/>
            </a:endParaRPr>
          </a:p>
          <a:p>
            <a:pPr lvl="1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What is the number of requests in the queue? </a:t>
            </a:r>
          </a:p>
          <a:p>
            <a:pPr lvl="2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err="1" smtClean="0">
                <a:ea typeface="Gulim" panose="020B0600000101010101" pitchFamily="34" charset="-127"/>
              </a:rPr>
              <a:t>Ans</a:t>
            </a:r>
            <a:r>
              <a:rPr lang="en-US" altLang="ko-KR" dirty="0" smtClean="0">
                <a:ea typeface="Gulim" panose="020B0600000101010101" pitchFamily="34" charset="-127"/>
              </a:rPr>
              <a:t>: </a:t>
            </a:r>
            <a:r>
              <a:rPr lang="en-US" altLang="ko-KR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L</a:t>
            </a:r>
            <a:r>
              <a:rPr lang="en-US" altLang="ko-KR" baseline="-25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q</a:t>
            </a:r>
            <a:endParaRPr lang="en-US" altLang="ko-KR" dirty="0" smtClean="0">
              <a:solidFill>
                <a:schemeClr val="hlink"/>
              </a:solidFill>
              <a:ea typeface="Gulim" panose="020B0600000101010101" pitchFamily="34" charset="-127"/>
            </a:endParaRPr>
          </a:p>
          <a:p>
            <a:pPr lvl="1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What is the </a:t>
            </a:r>
            <a:r>
              <a:rPr lang="en-US" altLang="ko-KR" dirty="0" err="1" smtClean="0">
                <a:ea typeface="Gulim" panose="020B0600000101010101" pitchFamily="34" charset="-127"/>
              </a:rPr>
              <a:t>avg</a:t>
            </a:r>
            <a:r>
              <a:rPr lang="en-US" altLang="ko-KR" dirty="0" smtClean="0">
                <a:ea typeface="Gulim" panose="020B0600000101010101" pitchFamily="34" charset="-127"/>
              </a:rPr>
              <a:t> response time for disk request? </a:t>
            </a:r>
          </a:p>
          <a:p>
            <a:pPr lvl="2"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err="1" smtClean="0">
                <a:ea typeface="Gulim" panose="020B0600000101010101" pitchFamily="34" charset="-127"/>
              </a:rPr>
              <a:t>Ans</a:t>
            </a:r>
            <a:r>
              <a:rPr lang="en-US" altLang="ko-KR" dirty="0" smtClean="0">
                <a:ea typeface="Gulim" panose="020B0600000101010101" pitchFamily="34" charset="-127"/>
              </a:rPr>
              <a:t>: </a:t>
            </a:r>
            <a:r>
              <a:rPr lang="en-US" altLang="ko-KR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sys</a:t>
            </a:r>
            <a:r>
              <a:rPr lang="en-US" altLang="ko-KR" baseline="-25000" dirty="0" smtClean="0">
                <a:solidFill>
                  <a:schemeClr val="hlink"/>
                </a:solidFill>
                <a:ea typeface="Gulim" panose="020B0600000101010101" pitchFamily="34" charset="-127"/>
              </a:rPr>
              <a:t>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= </a:t>
            </a:r>
            <a:r>
              <a:rPr lang="en-US" altLang="ko-KR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q</a:t>
            </a:r>
            <a:r>
              <a:rPr lang="en-US" altLang="ko-KR" baseline="-25000" dirty="0" smtClean="0">
                <a:solidFill>
                  <a:schemeClr val="hlink"/>
                </a:solidFill>
                <a:ea typeface="Gulim" panose="020B0600000101010101" pitchFamily="34" charset="-127"/>
              </a:rPr>
              <a:t> </a:t>
            </a: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+ </a:t>
            </a:r>
            <a:r>
              <a:rPr lang="en-US" altLang="ko-KR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ser</a:t>
            </a:r>
            <a:endParaRPr lang="en-US" altLang="ko-KR" dirty="0" smtClean="0">
              <a:solidFill>
                <a:schemeClr val="hlink"/>
              </a:solidFill>
              <a:ea typeface="Gulim" panose="020B0600000101010101" pitchFamily="34" charset="-127"/>
            </a:endParaRPr>
          </a:p>
          <a:p>
            <a:pPr>
              <a:lnSpc>
                <a:spcPct val="75000"/>
              </a:lnSpc>
              <a:spcBef>
                <a:spcPct val="5000"/>
              </a:spcBef>
              <a:tabLst>
                <a:tab pos="914400" algn="l"/>
              </a:tabLst>
            </a:pPr>
            <a:r>
              <a:rPr lang="en-US" altLang="ko-KR" dirty="0" smtClean="0">
                <a:ea typeface="Gulim" panose="020B0600000101010101" pitchFamily="34" charset="-127"/>
              </a:rPr>
              <a:t>Computation:</a:t>
            </a:r>
          </a:p>
          <a:p>
            <a:pPr>
              <a:lnSpc>
                <a:spcPct val="75000"/>
              </a:lnSpc>
              <a:spcBef>
                <a:spcPct val="5000"/>
              </a:spcBef>
              <a:buFontTx/>
              <a:buNone/>
              <a:tabLst>
                <a:tab pos="914400" algn="l"/>
              </a:tabLst>
            </a:pP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  <a:sym typeface="Symbol" panose="05050102010706020507" pitchFamily="18" charset="2"/>
              </a:rPr>
              <a:t>	 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	(</a:t>
            </a:r>
            <a:r>
              <a:rPr lang="en-US" altLang="ko-KR" dirty="0" err="1" smtClean="0">
                <a:ea typeface="Gulim" panose="020B0600000101010101" pitchFamily="34" charset="-127"/>
              </a:rPr>
              <a:t>avg</a:t>
            </a:r>
            <a:r>
              <a:rPr lang="en-US" altLang="ko-KR" dirty="0" smtClean="0">
                <a:ea typeface="Gulim" panose="020B0600000101010101" pitchFamily="34" charset="-127"/>
              </a:rPr>
              <a:t> # arriving customers/s) = 10/s</a:t>
            </a:r>
          </a:p>
          <a:p>
            <a:pPr>
              <a:lnSpc>
                <a:spcPct val="75000"/>
              </a:lnSpc>
              <a:spcBef>
                <a:spcPct val="5000"/>
              </a:spcBef>
              <a:buFontTx/>
              <a:buNone/>
              <a:tabLst>
                <a:tab pos="914400" algn="l"/>
              </a:tabLst>
            </a:pP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	</a:t>
            </a:r>
            <a:r>
              <a:rPr lang="en-US" altLang="ko-KR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ser</a:t>
            </a:r>
            <a:r>
              <a:rPr lang="en-US" altLang="ko-KR" baseline="-25000" dirty="0" smtClean="0">
                <a:ea typeface="Gulim" panose="020B0600000101010101" pitchFamily="34" charset="-127"/>
              </a:rPr>
              <a:t>	</a:t>
            </a:r>
            <a:r>
              <a:rPr lang="en-US" altLang="ko-KR" dirty="0" smtClean="0">
                <a:ea typeface="Gulim" panose="020B0600000101010101" pitchFamily="34" charset="-127"/>
              </a:rPr>
              <a:t>(</a:t>
            </a:r>
            <a:r>
              <a:rPr lang="en-US" altLang="ko-KR" dirty="0" err="1" smtClean="0">
                <a:ea typeface="Gulim" panose="020B0600000101010101" pitchFamily="34" charset="-127"/>
              </a:rPr>
              <a:t>avg</a:t>
            </a:r>
            <a:r>
              <a:rPr lang="en-US" altLang="ko-KR" dirty="0" smtClean="0">
                <a:ea typeface="Gulim" panose="020B0600000101010101" pitchFamily="34" charset="-127"/>
              </a:rPr>
              <a:t> time to service customer) = 20 </a:t>
            </a:r>
            <a:r>
              <a:rPr lang="en-US" altLang="ko-KR" dirty="0" err="1" smtClean="0">
                <a:ea typeface="Gulim" panose="020B0600000101010101" pitchFamily="34" charset="-127"/>
              </a:rPr>
              <a:t>ms</a:t>
            </a:r>
            <a:r>
              <a:rPr lang="en-US" altLang="ko-KR" dirty="0" smtClean="0">
                <a:ea typeface="Gulim" panose="020B0600000101010101" pitchFamily="34" charset="-127"/>
              </a:rPr>
              <a:t> (0.02s)</a:t>
            </a:r>
          </a:p>
          <a:p>
            <a:pPr>
              <a:lnSpc>
                <a:spcPct val="75000"/>
              </a:lnSpc>
              <a:spcBef>
                <a:spcPct val="5000"/>
              </a:spcBef>
              <a:buFontTx/>
              <a:buNone/>
              <a:tabLst>
                <a:tab pos="914400" algn="l"/>
              </a:tabLst>
            </a:pP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	u</a:t>
            </a:r>
            <a:r>
              <a:rPr lang="en-US" altLang="ko-KR" dirty="0" smtClean="0">
                <a:ea typeface="Gulim" panose="020B0600000101010101" pitchFamily="34" charset="-127"/>
              </a:rPr>
              <a:t> 	(server utilization) = 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</a:t>
            </a:r>
            <a:r>
              <a:rPr lang="en-US" altLang="ko-KR" dirty="0" smtClean="0">
                <a:ea typeface="Gulim" panose="020B0600000101010101" pitchFamily="34" charset="-127"/>
              </a:rPr>
              <a:t> x </a:t>
            </a:r>
            <a:r>
              <a:rPr lang="en-US" altLang="ko-KR" dirty="0" err="1" smtClean="0"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ea typeface="Gulim" panose="020B0600000101010101" pitchFamily="34" charset="-127"/>
              </a:rPr>
              <a:t>ser</a:t>
            </a:r>
            <a:r>
              <a:rPr lang="en-US" altLang="ko-KR" dirty="0" smtClean="0">
                <a:ea typeface="Gulim" panose="020B0600000101010101" pitchFamily="34" charset="-127"/>
              </a:rPr>
              <a:t>= 10/s x .02s = 0.2</a:t>
            </a:r>
          </a:p>
          <a:p>
            <a:pPr>
              <a:lnSpc>
                <a:spcPct val="75000"/>
              </a:lnSpc>
              <a:spcBef>
                <a:spcPct val="5000"/>
              </a:spcBef>
              <a:buFontTx/>
              <a:buNone/>
              <a:tabLst>
                <a:tab pos="914400" algn="l"/>
              </a:tabLst>
            </a:pP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	</a:t>
            </a:r>
            <a:r>
              <a:rPr lang="en-US" altLang="ko-KR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q</a:t>
            </a:r>
            <a:r>
              <a:rPr lang="en-US" altLang="ko-KR" baseline="-25000" dirty="0" smtClean="0">
                <a:ea typeface="Gulim" panose="020B0600000101010101" pitchFamily="34" charset="-127"/>
              </a:rPr>
              <a:t>	</a:t>
            </a:r>
            <a:r>
              <a:rPr lang="en-US" altLang="ko-KR" dirty="0" smtClean="0">
                <a:ea typeface="Gulim" panose="020B0600000101010101" pitchFamily="34" charset="-127"/>
              </a:rPr>
              <a:t>(</a:t>
            </a:r>
            <a:r>
              <a:rPr lang="en-US" altLang="ko-KR" dirty="0" err="1" smtClean="0">
                <a:ea typeface="Gulim" panose="020B0600000101010101" pitchFamily="34" charset="-127"/>
              </a:rPr>
              <a:t>avg</a:t>
            </a:r>
            <a:r>
              <a:rPr lang="en-US" altLang="ko-KR" dirty="0" smtClean="0">
                <a:ea typeface="Gulim" panose="020B0600000101010101" pitchFamily="34" charset="-127"/>
              </a:rPr>
              <a:t> time/customer in queue) = </a:t>
            </a:r>
            <a:r>
              <a:rPr lang="en-US" altLang="ko-KR" dirty="0" err="1" smtClean="0"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ea typeface="Gulim" panose="020B0600000101010101" pitchFamily="34" charset="-127"/>
              </a:rPr>
              <a:t>ser</a:t>
            </a:r>
            <a:r>
              <a:rPr lang="en-US" altLang="ko-KR" dirty="0" smtClean="0">
                <a:ea typeface="Gulim" panose="020B0600000101010101" pitchFamily="34" charset="-127"/>
              </a:rPr>
              <a:t> x u/(1 – u) </a:t>
            </a:r>
            <a:br>
              <a:rPr lang="en-US" altLang="ko-KR" dirty="0" smtClean="0">
                <a:ea typeface="Gulim" panose="020B0600000101010101" pitchFamily="34" charset="-127"/>
              </a:rPr>
            </a:br>
            <a:r>
              <a:rPr lang="en-US" altLang="ko-KR" dirty="0" smtClean="0">
                <a:ea typeface="Gulim" panose="020B0600000101010101" pitchFamily="34" charset="-127"/>
              </a:rPr>
              <a:t>	= 20 x 0.2/(1-0.2) = 20 x 0.25 = 5 </a:t>
            </a:r>
            <a:r>
              <a:rPr lang="en-US" altLang="ko-KR" dirty="0" err="1" smtClean="0">
                <a:ea typeface="Gulim" panose="020B0600000101010101" pitchFamily="34" charset="-127"/>
              </a:rPr>
              <a:t>ms</a:t>
            </a:r>
            <a:r>
              <a:rPr lang="en-US" altLang="ko-KR" dirty="0" smtClean="0">
                <a:ea typeface="Gulim" panose="020B0600000101010101" pitchFamily="34" charset="-127"/>
              </a:rPr>
              <a:t> (0 .005s)</a:t>
            </a:r>
          </a:p>
          <a:p>
            <a:pPr>
              <a:lnSpc>
                <a:spcPct val="75000"/>
              </a:lnSpc>
              <a:spcBef>
                <a:spcPct val="5000"/>
              </a:spcBef>
              <a:buFontTx/>
              <a:buNone/>
              <a:tabLst>
                <a:tab pos="914400" algn="l"/>
              </a:tabLst>
            </a:pP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	</a:t>
            </a:r>
            <a:r>
              <a:rPr lang="en-US" altLang="ko-KR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L</a:t>
            </a:r>
            <a:r>
              <a:rPr lang="en-US" altLang="ko-KR" baseline="-25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q</a:t>
            </a:r>
            <a:r>
              <a:rPr lang="en-US" altLang="ko-KR" dirty="0" smtClean="0">
                <a:ea typeface="Gulim" panose="020B0600000101010101" pitchFamily="34" charset="-127"/>
              </a:rPr>
              <a:t>	(</a:t>
            </a:r>
            <a:r>
              <a:rPr lang="en-US" altLang="ko-KR" dirty="0" err="1" smtClean="0">
                <a:ea typeface="Gulim" panose="020B0600000101010101" pitchFamily="34" charset="-127"/>
              </a:rPr>
              <a:t>avg</a:t>
            </a:r>
            <a:r>
              <a:rPr lang="en-US" altLang="ko-KR" dirty="0" smtClean="0">
                <a:ea typeface="Gulim" panose="020B0600000101010101" pitchFamily="34" charset="-127"/>
              </a:rPr>
              <a:t> length of queue) = </a:t>
            </a: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</a:t>
            </a:r>
            <a:r>
              <a:rPr lang="en-US" altLang="ko-KR" dirty="0" smtClean="0">
                <a:ea typeface="Gulim" panose="020B0600000101010101" pitchFamily="34" charset="-127"/>
              </a:rPr>
              <a:t> x </a:t>
            </a:r>
            <a:r>
              <a:rPr lang="en-US" altLang="ko-KR" dirty="0" err="1" smtClean="0"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ea typeface="Gulim" panose="020B0600000101010101" pitchFamily="34" charset="-127"/>
              </a:rPr>
              <a:t>q</a:t>
            </a:r>
            <a:r>
              <a:rPr lang="en-US" altLang="ko-KR" dirty="0" smtClean="0">
                <a:ea typeface="Gulim" panose="020B0600000101010101" pitchFamily="34" charset="-127"/>
              </a:rPr>
              <a:t>=10/s x .005s = 0.05</a:t>
            </a:r>
          </a:p>
          <a:p>
            <a:pPr>
              <a:lnSpc>
                <a:spcPct val="75000"/>
              </a:lnSpc>
              <a:spcBef>
                <a:spcPct val="5000"/>
              </a:spcBef>
              <a:buFontTx/>
              <a:buNone/>
              <a:tabLst>
                <a:tab pos="914400" algn="l"/>
              </a:tabLst>
            </a:pPr>
            <a:r>
              <a:rPr lang="en-US" altLang="ko-KR" dirty="0" smtClean="0">
                <a:solidFill>
                  <a:schemeClr val="hlink"/>
                </a:solidFill>
                <a:ea typeface="Gulim" panose="020B0600000101010101" pitchFamily="34" charset="-127"/>
              </a:rPr>
              <a:t>	</a:t>
            </a:r>
            <a:r>
              <a:rPr lang="en-US" altLang="ko-KR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solidFill>
                  <a:schemeClr val="hlink"/>
                </a:solidFill>
                <a:ea typeface="Gulim" panose="020B0600000101010101" pitchFamily="34" charset="-127"/>
              </a:rPr>
              <a:t>sys</a:t>
            </a:r>
            <a:r>
              <a:rPr lang="en-US" altLang="ko-KR" baseline="-25000" dirty="0" smtClean="0">
                <a:ea typeface="Gulim" panose="020B0600000101010101" pitchFamily="34" charset="-127"/>
              </a:rPr>
              <a:t>	</a:t>
            </a:r>
            <a:r>
              <a:rPr lang="en-US" altLang="ko-KR" dirty="0" smtClean="0">
                <a:ea typeface="Gulim" panose="020B0600000101010101" pitchFamily="34" charset="-127"/>
              </a:rPr>
              <a:t>(</a:t>
            </a:r>
            <a:r>
              <a:rPr lang="en-US" altLang="ko-KR" dirty="0" err="1" smtClean="0">
                <a:ea typeface="Gulim" panose="020B0600000101010101" pitchFamily="34" charset="-127"/>
              </a:rPr>
              <a:t>avg</a:t>
            </a:r>
            <a:r>
              <a:rPr lang="en-US" altLang="ko-KR" dirty="0" smtClean="0">
                <a:ea typeface="Gulim" panose="020B0600000101010101" pitchFamily="34" charset="-127"/>
              </a:rPr>
              <a:t> time/customer in system) =</a:t>
            </a:r>
            <a:r>
              <a:rPr lang="en-US" altLang="ko-KR" dirty="0" err="1" smtClean="0"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ea typeface="Gulim" panose="020B0600000101010101" pitchFamily="34" charset="-127"/>
              </a:rPr>
              <a:t>q</a:t>
            </a:r>
            <a:r>
              <a:rPr lang="en-US" altLang="ko-KR" baseline="-25000" dirty="0" smtClean="0">
                <a:ea typeface="Gulim" panose="020B0600000101010101" pitchFamily="34" charset="-127"/>
              </a:rPr>
              <a:t> </a:t>
            </a:r>
            <a:r>
              <a:rPr lang="en-US" altLang="ko-KR" dirty="0" smtClean="0">
                <a:ea typeface="Gulim" panose="020B0600000101010101" pitchFamily="34" charset="-127"/>
              </a:rPr>
              <a:t>+ </a:t>
            </a:r>
            <a:r>
              <a:rPr lang="en-US" altLang="ko-KR" dirty="0" err="1" smtClean="0"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ea typeface="Gulim" panose="020B0600000101010101" pitchFamily="34" charset="-127"/>
              </a:rPr>
              <a:t>ser</a:t>
            </a:r>
            <a:r>
              <a:rPr lang="en-US" altLang="ko-KR" dirty="0" smtClean="0">
                <a:ea typeface="Gulim" panose="020B0600000101010101" pitchFamily="34" charset="-127"/>
              </a:rPr>
              <a:t>= 25 </a:t>
            </a:r>
            <a:r>
              <a:rPr lang="en-US" altLang="ko-KR" dirty="0" err="1" smtClean="0">
                <a:ea typeface="Gulim" panose="020B0600000101010101" pitchFamily="34" charset="-127"/>
              </a:rPr>
              <a:t>ms</a:t>
            </a:r>
            <a:r>
              <a:rPr lang="en-US" altLang="ko-KR" dirty="0" smtClean="0">
                <a:ea typeface="Gulim" panose="020B0600000101010101" pitchFamily="34" charset="-127"/>
              </a:rPr>
              <a:t/>
            </a:r>
            <a:br>
              <a:rPr lang="en-US" altLang="ko-KR" dirty="0" smtClean="0">
                <a:ea typeface="Gulim" panose="020B0600000101010101" pitchFamily="34" charset="-127"/>
              </a:rPr>
            </a:br>
            <a:r>
              <a:rPr lang="en-US" altLang="ko-KR" dirty="0" smtClean="0">
                <a:ea typeface="Gulim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75304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9555" grpId="0" uiExpand="1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ea typeface="Gulim" panose="020B0600000101010101" pitchFamily="34" charset="-127"/>
              </a:rPr>
              <a:t>Queuing Theory Resources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10600" cy="51054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ea typeface="Gulim" panose="020B0600000101010101" pitchFamily="34" charset="-127"/>
              </a:rPr>
              <a:t>Resources page contains Queueing Theory Resources (under Readings):</a:t>
            </a:r>
          </a:p>
          <a:p>
            <a:pPr lvl="1"/>
            <a:r>
              <a:rPr lang="en-US" altLang="ko-KR" sz="2000" dirty="0" smtClean="0">
                <a:ea typeface="Gulim" panose="020B0600000101010101" pitchFamily="34" charset="-127"/>
              </a:rPr>
              <a:t>Scanned pages from Patterson and Hennessy book that gives further discussion and simple proof for general </a:t>
            </a:r>
            <a:r>
              <a:rPr lang="en-US" altLang="ko-KR" sz="2000" dirty="0">
                <a:ea typeface="Gulim" panose="020B0600000101010101" pitchFamily="34" charset="-127"/>
              </a:rPr>
              <a:t>equation: </a:t>
            </a:r>
            <a:r>
              <a:rPr lang="en-US" altLang="ko-KR" sz="2000" dirty="0">
                <a:ea typeface="Gulim" panose="020B0600000101010101" pitchFamily="34" charset="-127"/>
                <a:hlinkClick r:id="rId2"/>
              </a:rPr>
              <a:t>https://</a:t>
            </a:r>
            <a:r>
              <a:rPr lang="en-US" altLang="ko-KR" sz="2000" dirty="0" smtClean="0">
                <a:ea typeface="Gulim" panose="020B0600000101010101" pitchFamily="34" charset="-127"/>
                <a:hlinkClick r:id="rId2"/>
              </a:rPr>
              <a:t>cs162.eecs.berkeley.edu/static/readings/patterson_queue.pdf</a:t>
            </a:r>
            <a:r>
              <a:rPr lang="en-US" altLang="ko-KR" sz="2000" dirty="0" smtClean="0">
                <a:ea typeface="Gulim" panose="020B0600000101010101" pitchFamily="34" charset="-127"/>
              </a:rPr>
              <a:t> </a:t>
            </a:r>
          </a:p>
          <a:p>
            <a:pPr lvl="1"/>
            <a:r>
              <a:rPr lang="en-US" altLang="ko-KR" sz="2000" dirty="0" smtClean="0">
                <a:ea typeface="Gulim" panose="020B0600000101010101" pitchFamily="34" charset="-127"/>
              </a:rPr>
              <a:t>A complete website full of </a:t>
            </a:r>
            <a:r>
              <a:rPr lang="en-US" altLang="ko-KR" sz="2000" dirty="0">
                <a:ea typeface="Gulim" panose="020B0600000101010101" pitchFamily="34" charset="-127"/>
              </a:rPr>
              <a:t>resources: </a:t>
            </a:r>
            <a:r>
              <a:rPr lang="en-US" altLang="ko-KR" sz="2000" dirty="0">
                <a:ea typeface="Gulim" panose="020B0600000101010101" pitchFamily="34" charset="-127"/>
                <a:hlinkClick r:id="rId3"/>
              </a:rPr>
              <a:t>http://</a:t>
            </a:r>
            <a:r>
              <a:rPr lang="en-US" altLang="ko-KR" sz="2000" dirty="0" smtClean="0">
                <a:ea typeface="Gulim" panose="020B0600000101010101" pitchFamily="34" charset="-127"/>
                <a:hlinkClick r:id="rId3"/>
              </a:rPr>
              <a:t>web2.uwindsor.ca/math/hlynka/qonline.html</a:t>
            </a:r>
            <a:r>
              <a:rPr lang="en-US" altLang="ko-KR" sz="2000" dirty="0" smtClean="0">
                <a:ea typeface="Gulim" panose="020B0600000101010101" pitchFamily="34" charset="-127"/>
              </a:rPr>
              <a:t> </a:t>
            </a:r>
          </a:p>
          <a:p>
            <a:pPr lvl="1"/>
            <a:endParaRPr lang="en-US" altLang="ko-KR" sz="2000" dirty="0" smtClean="0">
              <a:ea typeface="Gulim" panose="020B0600000101010101" pitchFamily="34" charset="-127"/>
            </a:endParaRPr>
          </a:p>
          <a:p>
            <a:r>
              <a:rPr lang="en-US" altLang="ko-KR" dirty="0" smtClean="0">
                <a:ea typeface="Gulim" panose="020B0600000101010101" pitchFamily="34" charset="-127"/>
              </a:rPr>
              <a:t>Some previous midterms with queueing theory questions</a:t>
            </a:r>
          </a:p>
          <a:p>
            <a:pPr lvl="1"/>
            <a:endParaRPr lang="en-US" altLang="ko-KR" sz="2000" dirty="0" smtClean="0">
              <a:ea typeface="Gulim" panose="020B0600000101010101" pitchFamily="34" charset="-127"/>
            </a:endParaRPr>
          </a:p>
          <a:p>
            <a:r>
              <a:rPr lang="en-US" altLang="ko-KR" sz="2000" dirty="0" smtClean="0">
                <a:ea typeface="Gulim" panose="020B0600000101010101" pitchFamily="34" charset="-127"/>
              </a:rPr>
              <a:t>Assume that Queueing Theory is fair game for Midterm III!</a:t>
            </a:r>
            <a:endParaRPr lang="en-US" altLang="ko-KR" dirty="0" smtClean="0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859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Gulim" panose="020B0600000101010101" pitchFamily="34" charset="-127"/>
              </a:rPr>
              <a:t>Summary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85800"/>
            <a:ext cx="8915400" cy="594360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ct val="10000"/>
              </a:spcBef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Disk Performance: </a:t>
            </a:r>
          </a:p>
          <a:p>
            <a:pPr lvl="1">
              <a:spcBef>
                <a:spcPct val="10000"/>
              </a:spcBef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Queuing time + Controller + Seek + Rotational + Transfer</a:t>
            </a:r>
          </a:p>
          <a:p>
            <a:pPr lvl="1">
              <a:spcBef>
                <a:spcPct val="10000"/>
              </a:spcBef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Rotational latency: on average ½ rotation</a:t>
            </a:r>
          </a:p>
          <a:p>
            <a:pPr lvl="1">
              <a:spcBef>
                <a:spcPct val="10000"/>
              </a:spcBef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Transfer time: spec of disk depends on rotation speed and bit storage density</a:t>
            </a:r>
          </a:p>
          <a:p>
            <a:r>
              <a:rPr lang="en-US" dirty="0" smtClean="0"/>
              <a:t>Devices </a:t>
            </a:r>
            <a:r>
              <a:rPr lang="en-US" dirty="0"/>
              <a:t>have complex </a:t>
            </a:r>
            <a:r>
              <a:rPr lang="en-US" dirty="0" smtClean="0"/>
              <a:t>interaction </a:t>
            </a:r>
            <a:r>
              <a:rPr lang="en-US" dirty="0"/>
              <a:t>and performance characteristics</a:t>
            </a:r>
          </a:p>
          <a:p>
            <a:pPr lvl="1"/>
            <a:r>
              <a:rPr lang="en-US" dirty="0"/>
              <a:t>Response time (Latency) = Queue + Overhead + Transfer</a:t>
            </a:r>
          </a:p>
          <a:p>
            <a:pPr lvl="2"/>
            <a:r>
              <a:rPr lang="en-US" dirty="0"/>
              <a:t>Effective BW = BW * T/(S+T)</a:t>
            </a:r>
          </a:p>
          <a:p>
            <a:pPr lvl="1"/>
            <a:r>
              <a:rPr lang="en-US" dirty="0"/>
              <a:t>HDD: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Queuing time + </a:t>
            </a:r>
            <a:r>
              <a:rPr lang="en-US" dirty="0" smtClean="0"/>
              <a:t>controller </a:t>
            </a:r>
            <a:r>
              <a:rPr lang="en-US" dirty="0"/>
              <a:t>+ seek + rotation + transfer</a:t>
            </a:r>
          </a:p>
          <a:p>
            <a:pPr lvl="1"/>
            <a:r>
              <a:rPr lang="en-US" dirty="0"/>
              <a:t>SDD: 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Queuing time + </a:t>
            </a:r>
            <a:r>
              <a:rPr lang="en-US" dirty="0" smtClean="0"/>
              <a:t>controller </a:t>
            </a:r>
            <a:r>
              <a:rPr lang="en-US" dirty="0"/>
              <a:t>+ transfer (erasure &amp; wear)</a:t>
            </a:r>
          </a:p>
          <a:p>
            <a:r>
              <a:rPr lang="en-US" dirty="0" smtClean="0"/>
              <a:t>Systems </a:t>
            </a:r>
            <a:r>
              <a:rPr lang="en-US" dirty="0"/>
              <a:t>(e.g., file system) designed to optimize performance and reliability</a:t>
            </a:r>
          </a:p>
          <a:p>
            <a:pPr lvl="1"/>
            <a:r>
              <a:rPr lang="en-US" dirty="0"/>
              <a:t>Relative to performance characteristics of underlying device</a:t>
            </a:r>
          </a:p>
          <a:p>
            <a:r>
              <a:rPr lang="en-US" dirty="0" smtClean="0"/>
              <a:t>Bursts &amp; High Utilization introduce queuing delays</a:t>
            </a:r>
          </a:p>
          <a:p>
            <a:pPr>
              <a:spcBef>
                <a:spcPct val="10000"/>
              </a:spcBef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Queuing Latency:</a:t>
            </a:r>
          </a:p>
          <a:p>
            <a:pPr lvl="1">
              <a:spcBef>
                <a:spcPct val="10000"/>
              </a:spcBef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M/M/1 and M/G/1 queues: simplest to analyze</a:t>
            </a:r>
          </a:p>
          <a:p>
            <a:pPr lvl="1">
              <a:spcBef>
                <a:spcPct val="10000"/>
              </a:spcBef>
            </a:pPr>
            <a:r>
              <a:rPr lang="en-US" altLang="ko-KR" dirty="0" smtClean="0">
                <a:ea typeface="Gulim" panose="020B0600000101010101" pitchFamily="34" charset="-127"/>
                <a:sym typeface="Symbol" panose="05050102010706020507" pitchFamily="18" charset="2"/>
              </a:rPr>
              <a:t>As utilization approaches 100%, latency  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altLang="ko-KR" dirty="0" smtClean="0">
                <a:ea typeface="Gulim" panose="020B0600000101010101" pitchFamily="34" charset="-127"/>
              </a:rPr>
              <a:t>			</a:t>
            </a:r>
            <a:r>
              <a:rPr lang="en-US" altLang="ko-KR" dirty="0" err="1" smtClean="0"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ea typeface="Gulim" panose="020B0600000101010101" pitchFamily="34" charset="-127"/>
              </a:rPr>
              <a:t>q</a:t>
            </a:r>
            <a:r>
              <a:rPr lang="en-US" altLang="ko-KR" dirty="0" smtClean="0">
                <a:ea typeface="Gulim" panose="020B0600000101010101" pitchFamily="34" charset="-127"/>
              </a:rPr>
              <a:t> = </a:t>
            </a:r>
            <a:r>
              <a:rPr lang="en-US" altLang="ko-KR" dirty="0" err="1" smtClean="0">
                <a:ea typeface="Gulim" panose="020B0600000101010101" pitchFamily="34" charset="-127"/>
              </a:rPr>
              <a:t>T</a:t>
            </a:r>
            <a:r>
              <a:rPr lang="en-US" altLang="ko-KR" baseline="-25000" dirty="0" err="1" smtClean="0">
                <a:ea typeface="Gulim" panose="020B0600000101010101" pitchFamily="34" charset="-127"/>
              </a:rPr>
              <a:t>ser</a:t>
            </a:r>
            <a:r>
              <a:rPr lang="en-US" altLang="ko-KR" dirty="0" smtClean="0">
                <a:ea typeface="Gulim" panose="020B0600000101010101" pitchFamily="34" charset="-127"/>
              </a:rPr>
              <a:t> x ½(1+C) x u/(1 – u))</a:t>
            </a:r>
          </a:p>
          <a:p>
            <a:pPr>
              <a:spcBef>
                <a:spcPct val="10000"/>
              </a:spcBef>
            </a:pPr>
            <a:endParaRPr lang="ko-KR" altLang="en-US" dirty="0" smtClean="0">
              <a:ea typeface="Gulim" panose="020B0600000101010101" pitchFamily="34" charset="-127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471612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>
          <a:xfrm>
            <a:off x="971326" y="152400"/>
            <a:ext cx="7182074" cy="502702"/>
          </a:xfrm>
          <a:noFill/>
        </p:spPr>
        <p:txBody>
          <a:bodyPr wrap="square" lIns="63500" tIns="25400" rIns="63500" bIns="25400" anchor="t">
            <a:spAutoFit/>
          </a:bodyPr>
          <a:lstStyle/>
          <a:p>
            <a:r>
              <a:rPr lang="en-US" dirty="0">
                <a:ea typeface="MS PGothic" charset="0"/>
              </a:rPr>
              <a:t>I/O Device Notifying the OS</a:t>
            </a:r>
          </a:p>
        </p:txBody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94305"/>
            <a:ext cx="8686800" cy="5397375"/>
          </a:xfrm>
          <a:noFill/>
        </p:spPr>
        <p:txBody>
          <a:bodyPr lIns="63500" tIns="25400" rIns="63500" bIns="25400">
            <a:spAutoFit/>
          </a:bodyPr>
          <a:lstStyle/>
          <a:p>
            <a:pPr marL="203200" indent="-203200">
              <a:spcBef>
                <a:spcPct val="5000"/>
              </a:spcBef>
            </a:pPr>
            <a:r>
              <a:rPr lang="en-US" sz="2400" dirty="0">
                <a:ea typeface="MS PGothic" charset="0"/>
              </a:rPr>
              <a:t>The OS needs to know when: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The I/O device has completed an operation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The I/O operation has encountered an error</a:t>
            </a:r>
          </a:p>
          <a:p>
            <a:pPr marL="203200" indent="-203200">
              <a:spcBef>
                <a:spcPct val="5000"/>
              </a:spcBef>
            </a:pPr>
            <a:r>
              <a:rPr lang="en-US" sz="2400" dirty="0">
                <a:solidFill>
                  <a:schemeClr val="hlink"/>
                </a:solidFill>
                <a:ea typeface="MS PGothic" charset="0"/>
              </a:rPr>
              <a:t>I/O Interrupt: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Device generates an interrupt whenever it needs service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handles unpredictable events well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interrupts relatively high overhead </a:t>
            </a:r>
          </a:p>
          <a:p>
            <a:pPr marL="203200" indent="-203200">
              <a:spcBef>
                <a:spcPct val="5000"/>
              </a:spcBef>
            </a:pPr>
            <a:r>
              <a:rPr lang="en-US" sz="2400" dirty="0">
                <a:solidFill>
                  <a:schemeClr val="hlink"/>
                </a:solidFill>
                <a:ea typeface="MS PGothic" charset="0"/>
              </a:rPr>
              <a:t>Polling: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OS periodically checks a device-specific status register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I/O device puts completion information in status register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low overhead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may waste many cycles on polling if infrequent or unpredictable I/O operations</a:t>
            </a:r>
          </a:p>
          <a:p>
            <a:pPr marL="203200" indent="-203200">
              <a:spcBef>
                <a:spcPct val="5000"/>
              </a:spcBef>
            </a:pPr>
            <a:r>
              <a:rPr lang="en-US" sz="2400" dirty="0">
                <a:ea typeface="MS PGothic" charset="0"/>
              </a:rPr>
              <a:t>Actual devices combine both polling and interrupts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For instance – High-bandwidth network adapter: 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Interrupt for first incoming packet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Poll for following packets until hardware queues are empty</a:t>
            </a:r>
          </a:p>
          <a:p>
            <a:pPr marL="965200" lvl="2" indent="-342900">
              <a:spcBef>
                <a:spcPct val="5000"/>
              </a:spcBef>
            </a:pPr>
            <a:endParaRPr lang="en-US" sz="1800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262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75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34" charset="-127"/>
              </a:rPr>
              <a:t>Device Drivers</a:t>
            </a:r>
          </a:p>
        </p:txBody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85800"/>
            <a:ext cx="8763000" cy="6019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Device Driver: </a:t>
            </a:r>
            <a:r>
              <a:rPr lang="en-US" altLang="ko-KR" dirty="0">
                <a:ea typeface="Gulim" panose="020B0600000101010101" pitchFamily="34" charset="-127"/>
              </a:rPr>
              <a:t>Device-specific code in the kernel that interacts directly with the device hardware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Supports a standard, internal interface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Same kernel I/O system can interact easily with different device drivers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Special device-specific configuration supported with the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 system call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Gulim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Device Drivers typically divided into two pieces: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half: accessed in call path from system calls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implements a set of </a:t>
            </a: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standard, cross-device calls</a:t>
            </a:r>
            <a:r>
              <a:rPr lang="en-US" altLang="ko-KR" dirty="0">
                <a:ea typeface="Gulim" panose="020B0600000101010101" pitchFamily="34" charset="-127"/>
              </a:rPr>
              <a:t> like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open()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close()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strategy()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This is the kernel’s interface to the device driver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 will </a:t>
            </a:r>
            <a:r>
              <a:rPr lang="en-US" altLang="ko-KR" i="1" dirty="0">
                <a:ea typeface="Gulim" panose="020B0600000101010101" pitchFamily="34" charset="-127"/>
              </a:rPr>
              <a:t>start</a:t>
            </a:r>
            <a:r>
              <a:rPr lang="en-US" altLang="ko-KR" dirty="0">
                <a:ea typeface="Gulim" panose="020B0600000101010101" pitchFamily="34" charset="-127"/>
              </a:rPr>
              <a:t> I/O to device, may put thread to sleep until finished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Bottom half: run as interrupt routine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Gets input or transfers next block of output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May wake sleeping threads if I/O now complete</a:t>
            </a:r>
          </a:p>
        </p:txBody>
      </p:sp>
    </p:spTree>
    <p:extLst>
      <p:ext uri="{BB962C8B-B14F-4D97-AF65-F5344CB8AC3E}">
        <p14:creationId xmlns:p14="http://schemas.microsoft.com/office/powerpoint/2010/main" val="36948276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8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Life Cycle of An I/O Request</a:t>
            </a:r>
            <a:endParaRPr lang="en-US" altLang="ko-KR" sz="1800" dirty="0" smtClean="0">
              <a:ea typeface="굴림" panose="020B0600000101010101" pitchFamily="34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2" t="562" r="24442" b="562"/>
          <a:stretch>
            <a:fillRect/>
          </a:stretch>
        </p:blipFill>
        <p:spPr bwMode="auto">
          <a:xfrm>
            <a:off x="3613150" y="771525"/>
            <a:ext cx="4006850" cy="58134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914400" y="3429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1066800" y="3498850"/>
            <a:ext cx="1798294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Top Half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914400" y="43434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1066800" y="4419600"/>
            <a:ext cx="1798294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Bottom Half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914400" y="5334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1330325" y="5486400"/>
            <a:ext cx="1325408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 dirty="0">
                <a:latin typeface="Gill Sans" charset="0"/>
                <a:ea typeface="Gill Sans" charset="0"/>
                <a:cs typeface="Gill Sans" charset="0"/>
              </a:rPr>
              <a:t>Device</a:t>
            </a:r>
          </a:p>
          <a:p>
            <a:r>
              <a:rPr lang="en-US" altLang="en-US" b="0" dirty="0">
                <a:latin typeface="Gill Sans" charset="0"/>
                <a:ea typeface="Gill Sans" charset="0"/>
                <a:cs typeface="Gill Sans" charset="0"/>
              </a:rPr>
              <a:t>Hardware</a:t>
            </a: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914400" y="17526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243013" y="2209800"/>
            <a:ext cx="1395299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Kernel I/O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439863" y="838200"/>
            <a:ext cx="1158568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User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Program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613150" y="771525"/>
            <a:ext cx="1492250" cy="63817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613150" y="2733676"/>
            <a:ext cx="1492250" cy="5714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613150" y="3543301"/>
            <a:ext cx="1492250" cy="5714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613150" y="5481535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096000" y="54864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096000" y="44196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096000" y="35052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096000" y="18288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127750" y="762000"/>
            <a:ext cx="1492250" cy="63817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" name="Diamond 2"/>
          <p:cNvSpPr/>
          <p:nvPr/>
        </p:nvSpPr>
        <p:spPr bwMode="auto">
          <a:xfrm>
            <a:off x="3688080" y="1828800"/>
            <a:ext cx="1341120" cy="685801"/>
          </a:xfrm>
          <a:prstGeom prst="diamond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39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Performance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3441"/>
            <a:ext cx="8229600" cy="5215723"/>
          </a:xfrm>
        </p:spPr>
        <p:txBody>
          <a:bodyPr>
            <a:normAutofit lnSpcReduction="10000"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Response Time </a:t>
            </a:r>
            <a:r>
              <a:rPr lang="en-US" sz="2800" dirty="0">
                <a:solidFill>
                  <a:srgbClr val="FF0000"/>
                </a:solidFill>
              </a:rPr>
              <a:t>or</a:t>
            </a:r>
            <a:r>
              <a:rPr lang="en-US" sz="2800" i="1" dirty="0">
                <a:solidFill>
                  <a:srgbClr val="FF0000"/>
                </a:solidFill>
              </a:rPr>
              <a:t> Latency</a:t>
            </a:r>
            <a:r>
              <a:rPr lang="en-US" sz="2800" dirty="0">
                <a:solidFill>
                  <a:srgbClr val="FF0000"/>
                </a:solidFill>
              </a:rPr>
              <a:t>: </a:t>
            </a:r>
            <a:r>
              <a:rPr lang="en-US" sz="2800" dirty="0"/>
              <a:t>Time to perform an operation(s)</a:t>
            </a:r>
          </a:p>
          <a:p>
            <a:endParaRPr lang="en-US" sz="2800" dirty="0"/>
          </a:p>
          <a:p>
            <a:r>
              <a:rPr lang="en-US" sz="2800" i="1" dirty="0">
                <a:solidFill>
                  <a:srgbClr val="FF0000"/>
                </a:solidFill>
              </a:rPr>
              <a:t>Bandwidth </a:t>
            </a:r>
            <a:r>
              <a:rPr lang="en-US" sz="2800" dirty="0">
                <a:solidFill>
                  <a:srgbClr val="FF0000"/>
                </a:solidFill>
              </a:rPr>
              <a:t>or</a:t>
            </a:r>
            <a:r>
              <a:rPr lang="en-US" sz="2800" i="1" dirty="0">
                <a:solidFill>
                  <a:srgbClr val="FF0000"/>
                </a:solidFill>
              </a:rPr>
              <a:t> Throughput</a:t>
            </a:r>
            <a:r>
              <a:rPr lang="en-US" sz="2800" dirty="0">
                <a:solidFill>
                  <a:srgbClr val="FF0000"/>
                </a:solidFill>
              </a:rPr>
              <a:t>: </a:t>
            </a:r>
            <a:r>
              <a:rPr lang="en-US" sz="2800" dirty="0"/>
              <a:t>Rate at which operations are performed (op/s)</a:t>
            </a:r>
          </a:p>
          <a:p>
            <a:pPr lvl="1"/>
            <a:r>
              <a:rPr lang="en-US" sz="2400" dirty="0"/>
              <a:t>Files: MB/s, Networks: Mb/s, Arithmetic: GFLOP/s</a:t>
            </a:r>
          </a:p>
          <a:p>
            <a:pPr lvl="1"/>
            <a:endParaRPr lang="en-US" sz="2400" dirty="0"/>
          </a:p>
          <a:p>
            <a:r>
              <a:rPr lang="en-US" sz="2800" i="1" dirty="0">
                <a:solidFill>
                  <a:srgbClr val="FF0000"/>
                </a:solidFill>
              </a:rPr>
              <a:t>Start up </a:t>
            </a:r>
            <a:r>
              <a:rPr lang="en-US" sz="2800" dirty="0">
                <a:solidFill>
                  <a:srgbClr val="FF0000"/>
                </a:solidFill>
              </a:rPr>
              <a:t>or “Overhead”: </a:t>
            </a:r>
            <a:r>
              <a:rPr lang="en-US" sz="2800" dirty="0"/>
              <a:t>time to initiate an operation</a:t>
            </a:r>
          </a:p>
          <a:p>
            <a:endParaRPr lang="en-US" sz="2800" dirty="0"/>
          </a:p>
          <a:p>
            <a:r>
              <a:rPr lang="en-US" sz="2800" dirty="0"/>
              <a:t>Most I/O operations are roughly linear in </a:t>
            </a:r>
            <a:r>
              <a:rPr lang="en-US" sz="2800" i="1" dirty="0" smtClean="0"/>
              <a:t>b</a:t>
            </a:r>
            <a:r>
              <a:rPr lang="en-US" sz="2800" dirty="0" smtClean="0"/>
              <a:t> bytes</a:t>
            </a:r>
            <a:endParaRPr lang="en-US" sz="2800" dirty="0"/>
          </a:p>
          <a:p>
            <a:pPr lvl="1"/>
            <a:r>
              <a:rPr lang="en-US" sz="2400" dirty="0" smtClean="0"/>
              <a:t>Latency(</a:t>
            </a:r>
            <a:r>
              <a:rPr lang="en-US" sz="2400" i="1" dirty="0" smtClean="0"/>
              <a:t>b</a:t>
            </a:r>
            <a:r>
              <a:rPr lang="en-US" sz="2400" dirty="0" smtClean="0"/>
              <a:t>) </a:t>
            </a:r>
            <a:r>
              <a:rPr lang="en-US" sz="2400" dirty="0"/>
              <a:t>= Overhead + </a:t>
            </a:r>
            <a:r>
              <a:rPr lang="en-US" sz="2400" i="1" dirty="0" smtClean="0"/>
              <a:t>b</a:t>
            </a:r>
            <a:r>
              <a:rPr lang="en-US" sz="2400" dirty="0" smtClean="0"/>
              <a:t>/</a:t>
            </a:r>
            <a:r>
              <a:rPr lang="en-US" sz="2400" dirty="0" err="1" smtClean="0"/>
              <a:t>TransferCapacity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16104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79055</TotalTime>
  <Pages>60</Pages>
  <Words>4976</Words>
  <Application>Microsoft Office PowerPoint</Application>
  <PresentationFormat>On-screen Show (4:3)</PresentationFormat>
  <Paragraphs>955</Paragraphs>
  <Slides>58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7" baseType="lpstr">
      <vt:lpstr>ＭＳ Ｐゴシック</vt:lpstr>
      <vt:lpstr>ＭＳ Ｐゴシック</vt:lpstr>
      <vt:lpstr>Arial</vt:lpstr>
      <vt:lpstr>Ariel</vt:lpstr>
      <vt:lpstr>Calibri</vt:lpstr>
      <vt:lpstr>Comic Sans MS</vt:lpstr>
      <vt:lpstr>Consolas</vt:lpstr>
      <vt:lpstr>Courier New</vt:lpstr>
      <vt:lpstr>Gill Sans</vt:lpstr>
      <vt:lpstr>Gill Sans Light</vt:lpstr>
      <vt:lpstr>굴림</vt:lpstr>
      <vt:lpstr>굴림</vt:lpstr>
      <vt:lpstr>Helvetica</vt:lpstr>
      <vt:lpstr>Helvetica Neue </vt:lpstr>
      <vt:lpstr>Helvetica Neue Light</vt:lpstr>
      <vt:lpstr>Source Sans Pro</vt:lpstr>
      <vt:lpstr>Symbol</vt:lpstr>
      <vt:lpstr>Times New Roman</vt:lpstr>
      <vt:lpstr>Office</vt:lpstr>
      <vt:lpstr>CS162 Operating Systems and Systems Programming Lecture 17   Performance Storage Devices, Queueing Theory</vt:lpstr>
      <vt:lpstr>Recall: How the processor talks to the device</vt:lpstr>
      <vt:lpstr>Recall: Memory-Mapped Display Controller</vt:lpstr>
      <vt:lpstr>Transferring Data To/From Controller</vt:lpstr>
      <vt:lpstr>Transferring Data To/From Controller</vt:lpstr>
      <vt:lpstr>I/O Device Notifying the OS</vt:lpstr>
      <vt:lpstr>Device Drivers</vt:lpstr>
      <vt:lpstr>Life Cycle of An I/O Request</vt:lpstr>
      <vt:lpstr>Basic Performance Concepts</vt:lpstr>
      <vt:lpstr>Example (Fast Network)</vt:lpstr>
      <vt:lpstr>Example (Fast Network)</vt:lpstr>
      <vt:lpstr>Example: at 10 ms startup (like Disk)</vt:lpstr>
      <vt:lpstr>What Determines Peak BW for I/O ?</vt:lpstr>
      <vt:lpstr>Storage Devices</vt:lpstr>
      <vt:lpstr>Hard Disk Drives (HDDs)</vt:lpstr>
      <vt:lpstr>The Amazing Magnetic Disk</vt:lpstr>
      <vt:lpstr>The Amazing Magnetic Disk</vt:lpstr>
      <vt:lpstr>Shingled Magnetic Recording (SMR)</vt:lpstr>
      <vt:lpstr>Review: Magnetic Disks</vt:lpstr>
      <vt:lpstr>Review: Magnetic Disks</vt:lpstr>
      <vt:lpstr>Typical Numbers for Magnetic Disk</vt:lpstr>
      <vt:lpstr>Disk Performance Example</vt:lpstr>
      <vt:lpstr>(Lots of) Intelligence in the Controller</vt:lpstr>
      <vt:lpstr>Hard Drive Prices over Time</vt:lpstr>
      <vt:lpstr>Example of Current HDDs</vt:lpstr>
      <vt:lpstr>Solid State Disks (SSDs)</vt:lpstr>
      <vt:lpstr>SSD Architecture – Reads</vt:lpstr>
      <vt:lpstr>SSD Architecture – Writes</vt:lpstr>
      <vt:lpstr>Some “Current” 3.5in SSDs</vt:lpstr>
      <vt:lpstr>HDD vs SSD Comparison</vt:lpstr>
      <vt:lpstr>Amusing calculation:  Is a full Kindle heavier than an empty one?</vt:lpstr>
      <vt:lpstr>SSD Summary</vt:lpstr>
      <vt:lpstr>SSD Summary</vt:lpstr>
      <vt:lpstr>Nano-Tube Memory (NANTERO)</vt:lpstr>
      <vt:lpstr>I/O Performance</vt:lpstr>
      <vt:lpstr>I/O Performance</vt:lpstr>
      <vt:lpstr>A Simple Deterministic World</vt:lpstr>
      <vt:lpstr>A Ideal Linear World</vt:lpstr>
      <vt:lpstr>A Bursty World</vt:lpstr>
      <vt:lpstr>So how do we model the burstiness of arrival?</vt:lpstr>
      <vt:lpstr>Background:  General Use of Random Distributions</vt:lpstr>
      <vt:lpstr>Introduction to Queuing Theory</vt:lpstr>
      <vt:lpstr>Little’s Law</vt:lpstr>
      <vt:lpstr>Example</vt:lpstr>
      <vt:lpstr>Little’s Theorem: Proof Sketch</vt:lpstr>
      <vt:lpstr>Little’s Theorem: Proof Sketch</vt:lpstr>
      <vt:lpstr>Little’s Theorem: Proof Sketch</vt:lpstr>
      <vt:lpstr>Little’s Theorem: Proof Sketch</vt:lpstr>
      <vt:lpstr>Little’s Theorem: Proof Sketch</vt:lpstr>
      <vt:lpstr>Little’s Theorem: Proof Sketch</vt:lpstr>
      <vt:lpstr>Little’s Theorem: Proof Sketch</vt:lpstr>
      <vt:lpstr>Little’s Theorem: Proof Sketch</vt:lpstr>
      <vt:lpstr>A Little Queuing Theory: Some Results</vt:lpstr>
      <vt:lpstr>Why unbounded response time?</vt:lpstr>
      <vt:lpstr>Why unbounded response time?</vt:lpstr>
      <vt:lpstr>A Little Queuing Theory: An Example</vt:lpstr>
      <vt:lpstr>Queuing Theory Resources</vt:lpstr>
      <vt:lpstr>Summary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Course Introduction and Overview</dc:title>
  <dc:subject/>
  <dc:creator>John D. Kubiatowicz</dc:creator>
  <cp:keywords/>
  <dc:description>Imported some pictures from Silbershatz (c) 2005</dc:description>
  <cp:lastModifiedBy>John Kubiatowicz</cp:lastModifiedBy>
  <cp:revision>905</cp:revision>
  <cp:lastPrinted>2020-03-31T21:49:18Z</cp:lastPrinted>
  <dcterms:created xsi:type="dcterms:W3CDTF">1995-08-12T11:37:26Z</dcterms:created>
  <dcterms:modified xsi:type="dcterms:W3CDTF">2020-03-31T23:49:36Z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